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  <p:sldMasterId id="2147483790" r:id="rId2"/>
  </p:sldMasterIdLst>
  <p:notesMasterIdLst>
    <p:notesMasterId r:id="rId25"/>
  </p:notesMasterIdLst>
  <p:handoutMasterIdLst>
    <p:handoutMasterId r:id="rId26"/>
  </p:handoutMasterIdLst>
  <p:sldIdLst>
    <p:sldId id="2212" r:id="rId3"/>
    <p:sldId id="2190" r:id="rId4"/>
    <p:sldId id="2216" r:id="rId5"/>
    <p:sldId id="2188" r:id="rId6"/>
    <p:sldId id="2215" r:id="rId7"/>
    <p:sldId id="2191" r:id="rId8"/>
    <p:sldId id="2193" r:id="rId9"/>
    <p:sldId id="2194" r:id="rId10"/>
    <p:sldId id="2200" r:id="rId11"/>
    <p:sldId id="2201" r:id="rId12"/>
    <p:sldId id="2202" r:id="rId13"/>
    <p:sldId id="2205" r:id="rId14"/>
    <p:sldId id="2206" r:id="rId15"/>
    <p:sldId id="2207" r:id="rId16"/>
    <p:sldId id="2208" r:id="rId17"/>
    <p:sldId id="2209" r:id="rId18"/>
    <p:sldId id="2196" r:id="rId19"/>
    <p:sldId id="2195" r:id="rId20"/>
    <p:sldId id="2198" r:id="rId21"/>
    <p:sldId id="2204" r:id="rId22"/>
    <p:sldId id="2213" r:id="rId23"/>
    <p:sldId id="2217" r:id="rId24"/>
  </p:sldIdLst>
  <p:sldSz cx="12192000" cy="6858000"/>
  <p:notesSz cx="6858000" cy="9144000"/>
  <p:defaultTextStyle>
    <a:defPPr>
      <a:defRPr lang="en-L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TAPIA" initials="MT" lastIdx="7" clrIdx="0">
    <p:extLst>
      <p:ext uri="{19B8F6BF-5375-455C-9EA6-DF929625EA0E}">
        <p15:presenceInfo xmlns:p15="http://schemas.microsoft.com/office/powerpoint/2012/main" userId="S::maria.tapia@luxsfi.onmicrosoft.com::bb4d61bd-afe1-4b46-9779-8dbd7a0f8c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33"/>
    <a:srgbClr val="003366"/>
    <a:srgbClr val="00A3DB"/>
    <a:srgbClr val="CC3300"/>
    <a:srgbClr val="CC0099"/>
    <a:srgbClr val="1E9559"/>
    <a:srgbClr val="D95444"/>
    <a:srgbClr val="339933"/>
    <a:srgbClr val="FFA385"/>
    <a:srgbClr val="72B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98"/>
    <p:restoredTop sz="95633"/>
  </p:normalViewPr>
  <p:slideViewPr>
    <p:cSldViewPr snapToGrid="0" snapToObjects="1">
      <p:cViewPr varScale="1">
        <p:scale>
          <a:sx n="105" d="100"/>
          <a:sy n="105" d="100"/>
        </p:scale>
        <p:origin x="272" y="192"/>
      </p:cViewPr>
      <p:guideLst>
        <p:guide orient="horz" pos="3407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92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590477025330303E-2"/>
          <c:y val="3.6850921273031828E-2"/>
          <c:w val="0.95081904594933941"/>
          <c:h val="0.8624931632772133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Tout à fait d'accord</c:v>
                </c:pt>
              </c:strCache>
            </c:strRef>
          </c:tx>
          <c:spPr>
            <a:solidFill>
              <a:srgbClr val="3CA64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L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2"/>
                <c:pt idx="0">
                  <c:v>Le secteur financier joue un rôle important pour la transition de nos économies vers plus de durabilité</c:v>
                </c:pt>
                <c:pt idx="1">
                  <c:v>Les individus peuvent contribuer à un monde plus durable par leurs décisions financières</c:v>
                </c:pt>
              </c:strCache>
            </c:strRef>
          </c:cat>
          <c:val>
            <c:numRef>
              <c:f>Sheet1!$B$2:$B$4</c:f>
              <c:numCache>
                <c:formatCode>0;\-0</c:formatCode>
                <c:ptCount val="3"/>
                <c:pt idx="0">
                  <c:v>32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D5-754B-8B2C-76F377A2A6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Plutôt d'accord</c:v>
                </c:pt>
              </c:strCache>
            </c:strRef>
          </c:tx>
          <c:spPr>
            <a:solidFill>
              <a:srgbClr val="00AC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L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2"/>
                <c:pt idx="0">
                  <c:v>Le secteur financier joue un rôle important pour la transition de nos économies vers plus de durabilité</c:v>
                </c:pt>
                <c:pt idx="1">
                  <c:v>Les individus peuvent contribuer à un monde plus durable par leurs décisions financières</c:v>
                </c:pt>
              </c:strCache>
            </c:strRef>
          </c:cat>
          <c:val>
            <c:numRef>
              <c:f>Sheet1!$C$2:$C$4</c:f>
              <c:numCache>
                <c:formatCode>0;\-0</c:formatCode>
                <c:ptCount val="3"/>
                <c:pt idx="0">
                  <c:v>42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D5-754B-8B2C-76F377A2A69A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Plutôt pas d'accord</c:v>
                </c:pt>
              </c:strCache>
            </c:strRef>
          </c:tx>
          <c:spPr>
            <a:solidFill>
              <a:srgbClr val="D82CA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L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2"/>
                <c:pt idx="0">
                  <c:v>Le secteur financier joue un rôle important pour la transition de nos économies vers plus de durabilité</c:v>
                </c:pt>
                <c:pt idx="1">
                  <c:v>Les individus peuvent contribuer à un monde plus durable par leurs décisions financières</c:v>
                </c:pt>
              </c:strCache>
            </c:strRef>
          </c:cat>
          <c:val>
            <c:numRef>
              <c:f>Sheet1!$D$2:$D$4</c:f>
              <c:numCache>
                <c:formatCode>0;\-0</c:formatCode>
                <c:ptCount val="3"/>
                <c:pt idx="0">
                  <c:v>9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D5-754B-8B2C-76F377A2A69A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Pas du tout d'accord</c:v>
                </c:pt>
              </c:strCache>
            </c:strRef>
          </c:tx>
          <c:spPr>
            <a:solidFill>
              <a:srgbClr val="0044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L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2"/>
                <c:pt idx="0">
                  <c:v>Le secteur financier joue un rôle important pour la transition de nos économies vers plus de durabilité</c:v>
                </c:pt>
                <c:pt idx="1">
                  <c:v>Les individus peuvent contribuer à un monde plus durable par leurs décisions financières</c:v>
                </c:pt>
              </c:strCache>
            </c:strRef>
          </c:cat>
          <c:val>
            <c:numRef>
              <c:f>Sheet1!$E$2:$E$4</c:f>
              <c:numCache>
                <c:formatCode>0;\-0</c:formatCode>
                <c:ptCount val="3"/>
                <c:pt idx="0">
                  <c:v>4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D5-754B-8B2C-76F377A2A69A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Je ne sais pas</c:v>
                </c:pt>
              </c:strCache>
            </c:strRef>
          </c:tx>
          <c:spPr>
            <a:solidFill>
              <a:srgbClr val="E3051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L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2"/>
                <c:pt idx="0">
                  <c:v>Le secteur financier joue un rôle important pour la transition de nos économies vers plus de durabilité</c:v>
                </c:pt>
                <c:pt idx="1">
                  <c:v>Les individus peuvent contribuer à un monde plus durable par leurs décisions financières</c:v>
                </c:pt>
              </c:strCache>
            </c:strRef>
          </c:cat>
          <c:val>
            <c:numRef>
              <c:f>Sheet1!$F$2:$F$4</c:f>
              <c:numCache>
                <c:formatCode>0;\-0</c:formatCode>
                <c:ptCount val="3"/>
                <c:pt idx="0">
                  <c:v>13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D5-754B-8B2C-76F377A2A6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240869104"/>
        <c:axId val="1233853792"/>
      </c:barChart>
      <c:catAx>
        <c:axId val="12408691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233853792"/>
        <c:crosses val="autoZero"/>
        <c:auto val="1"/>
        <c:lblAlgn val="ctr"/>
        <c:lblOffset val="100"/>
        <c:noMultiLvlLbl val="0"/>
      </c:catAx>
      <c:valAx>
        <c:axId val="123385379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24086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1005591332437847"/>
          <c:w val="1"/>
          <c:h val="4.25201381164363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4479"/>
              </a:solidFill>
              <a:latin typeface="Avenir Book" panose="02000503020000020003" pitchFamily="2" charset="0"/>
              <a:ea typeface="+mn-ea"/>
              <a:cs typeface="+mn-cs"/>
            </a:defRPr>
          </a:pPr>
          <a:endParaRPr lang="en-L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L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90335453507869"/>
          <c:y val="0.17954505162351522"/>
          <c:w val="0.38709086702211526"/>
          <c:h val="0.613805265622403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D7A841"/>
            </a:solidFill>
          </c:spPr>
          <c:explosion val="7"/>
          <c:dPt>
            <c:idx val="0"/>
            <c:bubble3D val="0"/>
            <c:explosion val="15"/>
            <c:spPr>
              <a:solidFill>
                <a:srgbClr val="D82CAA"/>
              </a:solidFill>
              <a:ln>
                <a:solidFill>
                  <a:srgbClr val="D82CAA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A47-7442-AD72-BE2E1E17AA2A}"/>
              </c:ext>
            </c:extLst>
          </c:dPt>
          <c:dPt>
            <c:idx val="1"/>
            <c:bubble3D val="0"/>
            <c:spPr>
              <a:solidFill>
                <a:srgbClr val="D7A84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A47-7442-AD72-BE2E1E17AA2A}"/>
              </c:ext>
            </c:extLst>
          </c:dPt>
          <c:dLbls>
            <c:dLbl>
              <c:idx val="0"/>
              <c:layout>
                <c:manualLayout>
                  <c:x val="-1.0755483814690768E-2"/>
                  <c:y val="-2.29710087781810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8785456-7635-CE4F-A095-0C15E073948B}" type="VALUE">
                      <a:rPr lang="en-US" sz="180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 b="1" i="0" u="none" strike="noStrike" kern="1200" baseline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A47-7442-AD72-BE2E1E17AA2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L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4A47-7442-AD72-BE2E1E17A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L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Personnes qui signalent avoir eu des propositions d’investissement dans des produits durables par des acteurs du monde de la finance</c:v>
                </c:pt>
                <c:pt idx="1">
                  <c:v>reste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0.24</c:v>
                </c:pt>
                <c:pt idx="1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47-7442-AD72-BE2E1E17AA2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31153154178467"/>
          <c:y val="0.21235879754216894"/>
          <c:w val="0.36321352212270475"/>
          <c:h val="0.575943251100880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explosion val="22"/>
            <c:spPr>
              <a:solidFill>
                <a:srgbClr val="3CA642"/>
              </a:solidFill>
              <a:ln>
                <a:solidFill>
                  <a:srgbClr val="3CA642"/>
                </a:solidFill>
              </a:ln>
              <a:effectLst>
                <a:outerShdw sx="44000" sy="44000" algn="tl" rotWithShape="0">
                  <a:prstClr val="black"/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BC9-F44E-868C-6EA1FC892734}"/>
              </c:ext>
            </c:extLst>
          </c:dPt>
          <c:dPt>
            <c:idx val="1"/>
            <c:bubble3D val="0"/>
            <c:spPr>
              <a:solidFill>
                <a:srgbClr val="D7A84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BC9-F44E-868C-6EA1FC892734}"/>
              </c:ext>
            </c:extLst>
          </c:dPt>
          <c:dLbls>
            <c:dLbl>
              <c:idx val="0"/>
              <c:layout>
                <c:manualLayout>
                  <c:x val="-7.1678873351325228E-3"/>
                  <c:y val="-3.09527232483134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8785456-7635-CE4F-A095-0C15E073948B}" type="VALUE">
                      <a:rPr lang="en-US" sz="180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 b="1" i="0" u="none" strike="noStrike" kern="1200" baseline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BC9-F44E-868C-6EA1FC89273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L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2BC9-F44E-868C-6EA1FC8927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L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Personnes qui se sont déjà renseignées de manière proactive au sujet d’un Investissement dans des produits durables</c:v>
                </c:pt>
                <c:pt idx="1">
                  <c:v>reste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0.27</c:v>
                </c:pt>
                <c:pt idx="1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C9-F44E-868C-6EA1FC89273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3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50800" dir="5400000" sx="1000" sy="1000" algn="ctr" rotWithShape="0">
                <a:srgbClr val="000000">
                  <a:alpha val="43137"/>
                </a:srgbClr>
              </a:outerShdw>
            </a:effectLst>
          </c:spPr>
          <c:dPt>
            <c:idx val="0"/>
            <c:bubble3D val="0"/>
            <c:spPr>
              <a:solidFill>
                <a:srgbClr val="3CA642"/>
              </a:solidFill>
              <a:ln w="19050">
                <a:solidFill>
                  <a:schemeClr val="lt1"/>
                </a:solidFill>
              </a:ln>
              <a:effectLst>
                <a:outerShdw blurRad="50800" dir="54000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037-304A-AA39-83E8E3747B51}"/>
              </c:ext>
            </c:extLst>
          </c:dPt>
          <c:dPt>
            <c:idx val="1"/>
            <c:bubble3D val="0"/>
            <c:spPr>
              <a:solidFill>
                <a:srgbClr val="00ACFF"/>
              </a:solidFill>
              <a:ln w="19050">
                <a:solidFill>
                  <a:schemeClr val="lt1"/>
                </a:solidFill>
              </a:ln>
              <a:effectLst>
                <a:outerShdw blurRad="50800" dir="54000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037-304A-AA39-83E8E3747B51}"/>
              </c:ext>
            </c:extLst>
          </c:dPt>
          <c:dPt>
            <c:idx val="2"/>
            <c:bubble3D val="0"/>
            <c:spPr>
              <a:solidFill>
                <a:srgbClr val="004479"/>
              </a:solidFill>
              <a:ln w="19050">
                <a:solidFill>
                  <a:schemeClr val="lt1"/>
                </a:solidFill>
              </a:ln>
              <a:effectLst>
                <a:outerShdw blurRad="50800" dir="54000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037-304A-AA39-83E8E3747B51}"/>
              </c:ext>
            </c:extLst>
          </c:dPt>
          <c:dPt>
            <c:idx val="3"/>
            <c:bubble3D val="0"/>
            <c:spPr>
              <a:solidFill>
                <a:srgbClr val="E30413"/>
              </a:solidFill>
              <a:ln w="19050">
                <a:solidFill>
                  <a:schemeClr val="lt1"/>
                </a:solidFill>
              </a:ln>
              <a:effectLst>
                <a:outerShdw blurRad="50800" dir="54000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037-304A-AA39-83E8E3747B51}"/>
              </c:ext>
            </c:extLst>
          </c:dPt>
          <c:dPt>
            <c:idx val="4"/>
            <c:bubble3D val="0"/>
            <c:spPr>
              <a:solidFill>
                <a:srgbClr val="D82CAA"/>
              </a:solidFill>
              <a:ln w="19050">
                <a:solidFill>
                  <a:schemeClr val="lt1"/>
                </a:solidFill>
              </a:ln>
              <a:effectLst>
                <a:outerShdw blurRad="50800" dir="54000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037-304A-AA39-83E8E3747B51}"/>
              </c:ext>
            </c:extLst>
          </c:dPt>
          <c:cat>
            <c:strRef>
              <c:f>Sheet1!$A$2:$A$6</c:f>
              <c:strCache>
                <c:ptCount val="5"/>
                <c:pt idx="0">
                  <c:v>Tout à fait d'accord</c:v>
                </c:pt>
                <c:pt idx="1">
                  <c:v>Plutôt d'accord</c:v>
                </c:pt>
                <c:pt idx="2">
                  <c:v>Plutôt pas d'accord</c:v>
                </c:pt>
                <c:pt idx="3">
                  <c:v>Pas du tout d'accord</c:v>
                </c:pt>
                <c:pt idx="4">
                  <c:v>Je ne sais pas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0.47</c:v>
                </c:pt>
                <c:pt idx="1">
                  <c:v>0.4</c:v>
                </c:pt>
                <c:pt idx="2">
                  <c:v>0.04</c:v>
                </c:pt>
                <c:pt idx="3">
                  <c:v>0.01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037-304A-AA39-83E8E3747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>
          <a:ln w="19050">
            <a:noFill/>
          </a:ln>
          <a:noFill/>
        </a:defRPr>
      </a:pPr>
      <a:endParaRPr lang="en-L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42872456399482"/>
          <c:y val="2.055146685027193E-2"/>
          <c:w val="0.52757129118412405"/>
          <c:h val="0.962458543073765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raisons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E955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5B8-AD49-B71B-2F8ACA9D1EC2}"/>
              </c:ext>
            </c:extLst>
          </c:dPt>
          <c:dPt>
            <c:idx val="1"/>
            <c:invertIfNegative val="0"/>
            <c:bubble3D val="0"/>
            <c:spPr>
              <a:solidFill>
                <a:srgbClr val="00A3D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5B8-AD49-B71B-2F8ACA9D1EC2}"/>
              </c:ext>
            </c:extLst>
          </c:dPt>
          <c:dPt>
            <c:idx val="2"/>
            <c:invertIfNegative val="0"/>
            <c:bubble3D val="0"/>
            <c:spPr>
              <a:solidFill>
                <a:srgbClr val="CC99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5B8-AD49-B71B-2F8ACA9D1EC2}"/>
              </c:ext>
            </c:extLst>
          </c:dPt>
          <c:dPt>
            <c:idx val="3"/>
            <c:invertIfNegative val="0"/>
            <c:bubble3D val="0"/>
            <c:spPr>
              <a:solidFill>
                <a:srgbClr val="CC3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5B8-AD49-B71B-2F8ACA9D1EC2}"/>
              </c:ext>
            </c:extLst>
          </c:dPt>
          <c:dPt>
            <c:idx val="4"/>
            <c:invertIfNegative val="0"/>
            <c:bubble3D val="0"/>
            <c:spPr>
              <a:solidFill>
                <a:srgbClr val="CC00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5B8-AD49-B71B-2F8ACA9D1EC2}"/>
              </c:ext>
            </c:extLst>
          </c:dPt>
          <c:dPt>
            <c:idx val="5"/>
            <c:invertIfNegative val="0"/>
            <c:bubble3D val="0"/>
            <c:spPr>
              <a:solidFill>
                <a:srgbClr val="0033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5B8-AD49-B71B-2F8ACA9D1EC2}"/>
              </c:ext>
            </c:extLst>
          </c:dPt>
          <c:dPt>
            <c:idx val="6"/>
            <c:invertIfNegative val="0"/>
            <c:bubble3D val="0"/>
            <c:spPr>
              <a:solidFill>
                <a:srgbClr val="0033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5B8-AD49-B71B-2F8ACA9D1EC2}"/>
              </c:ext>
            </c:extLst>
          </c:dPt>
          <c:dPt>
            <c:idx val="7"/>
            <c:invertIfNegative val="0"/>
            <c:bubble3D val="0"/>
            <c:spPr>
              <a:solidFill>
                <a:srgbClr val="0033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5B8-AD49-B71B-2F8ACA9D1EC2}"/>
              </c:ext>
            </c:extLst>
          </c:dPt>
          <c:dPt>
            <c:idx val="8"/>
            <c:invertIfNegative val="0"/>
            <c:bubble3D val="0"/>
            <c:spPr>
              <a:solidFill>
                <a:srgbClr val="0033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C5B8-AD49-B71B-2F8ACA9D1EC2}"/>
              </c:ext>
            </c:extLst>
          </c:dPt>
          <c:dPt>
            <c:idx val="9"/>
            <c:invertIfNegative val="0"/>
            <c:bubble3D val="0"/>
            <c:spPr>
              <a:solidFill>
                <a:srgbClr val="0033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5B8-AD49-B71B-2F8ACA9D1EC2}"/>
              </c:ext>
            </c:extLst>
          </c:dPt>
          <c:dPt>
            <c:idx val="10"/>
            <c:invertIfNegative val="0"/>
            <c:bubble3D val="0"/>
            <c:spPr>
              <a:solidFill>
                <a:srgbClr val="0033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B8-AD49-B71B-2F8ACA9D1EC2}"/>
              </c:ext>
            </c:extLst>
          </c:dPt>
          <c:dPt>
            <c:idx val="11"/>
            <c:invertIfNegative val="0"/>
            <c:bubble3D val="0"/>
            <c:spPr>
              <a:solidFill>
                <a:srgbClr val="0033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5B8-AD49-B71B-2F8ACA9D1EC2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B8-AD49-B71B-2F8ACA9D1EC2}"/>
              </c:ext>
            </c:extLst>
          </c:dPt>
          <c:dLbls>
            <c:dLbl>
              <c:idx val="0"/>
              <c:layout>
                <c:manualLayout>
                  <c:x val="4.4083009954445753E-3"/>
                  <c:y val="1.05311233054091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B8-AD49-B71B-2F8ACA9D1EC2}"/>
                </c:ext>
              </c:extLst>
            </c:dLbl>
            <c:dLbl>
              <c:idx val="1"/>
              <c:layout>
                <c:manualLayout>
                  <c:x val="1.084995652229374E-4"/>
                  <c:y val="1.98960492457734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B8-AD49-B71B-2F8ACA9D1EC2}"/>
                </c:ext>
              </c:extLst>
            </c:dLbl>
            <c:dLbl>
              <c:idx val="2"/>
              <c:layout>
                <c:manualLayout>
                  <c:x val="4.9336673112613727E-3"/>
                  <c:y val="3.62802830507987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B8-AD49-B71B-2F8ACA9D1EC2}"/>
                </c:ext>
              </c:extLst>
            </c:dLbl>
            <c:dLbl>
              <c:idx val="3"/>
              <c:layout>
                <c:manualLayout>
                  <c:x val="-1.0286174092484198E-3"/>
                  <c:y val="-1.63689760985485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B8-AD49-B71B-2F8ACA9D1EC2}"/>
                </c:ext>
              </c:extLst>
            </c:dLbl>
            <c:dLbl>
              <c:idx val="4"/>
              <c:layout>
                <c:manualLayout>
                  <c:x val="2.0579580187851773E-3"/>
                  <c:y val="-2.83167119436764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5B8-AD49-B71B-2F8ACA9D1EC2}"/>
                </c:ext>
              </c:extLst>
            </c:dLbl>
            <c:dLbl>
              <c:idx val="5"/>
              <c:layout>
                <c:manualLayout>
                  <c:x val="2.057958018785177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B8-AD49-B71B-2F8ACA9D1EC2}"/>
                </c:ext>
              </c:extLst>
            </c:dLbl>
            <c:dLbl>
              <c:idx val="6"/>
              <c:layout>
                <c:manualLayout>
                  <c:x val="5.5264265897715745E-3"/>
                  <c:y val="-8.49479061686730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5B8-AD49-B71B-2F8ACA9D1EC2}"/>
                </c:ext>
              </c:extLst>
            </c:dLbl>
            <c:dLbl>
              <c:idx val="7"/>
              <c:layout>
                <c:manualLayout>
                  <c:x val="2.1851351997213453E-3"/>
                  <c:y val="-2.83167119436769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5B8-AD49-B71B-2F8ACA9D1EC2}"/>
                </c:ext>
              </c:extLst>
            </c:dLbl>
            <c:dLbl>
              <c:idx val="8"/>
              <c:layout>
                <c:manualLayout>
                  <c:x val="8.6411295737015429E-4"/>
                  <c:y val="2.83167119436779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5B8-AD49-B71B-2F8ACA9D1EC2}"/>
                </c:ext>
              </c:extLst>
            </c:dLbl>
            <c:dLbl>
              <c:idx val="9"/>
              <c:layout>
                <c:manualLayout>
                  <c:x val="-2.7268899626069956E-3"/>
                  <c:y val="2.229662357769838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B8-AD49-B71B-2F8ACA9D1EC2}"/>
                </c:ext>
              </c:extLst>
            </c:dLbl>
            <c:dLbl>
              <c:idx val="10"/>
              <c:layout>
                <c:manualLayout>
                  <c:x val="3.1076021821310144E-3"/>
                  <c:y val="2.229662357769838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B8-AD49-B71B-2F8ACA9D1EC2}"/>
                </c:ext>
              </c:extLst>
            </c:dLbl>
            <c:dLbl>
              <c:idx val="11"/>
              <c:layout>
                <c:manualLayout>
                  <c:x val="-2.6043556136162425E-3"/>
                  <c:y val="-1.0382674437807119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5B8-AD49-B71B-2F8ACA9D1EC2}"/>
                </c:ext>
              </c:extLst>
            </c:dLbl>
            <c:dLbl>
              <c:idx val="12"/>
              <c:layout>
                <c:manualLayout>
                  <c:x val="-4.8789791231876167E-3"/>
                  <c:y val="-1.0382674437807119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B8-AD49-B71B-2F8ACA9D1E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en-L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Manque de confiance dans ces produits</c:v>
                </c:pt>
                <c:pt idx="1">
                  <c:v>Manque d’informations à ce sujet</c:v>
                </c:pt>
                <c:pt idx="2">
                  <c:v>Manque de transparence</c:v>
                </c:pt>
                <c:pt idx="3">
                  <c:v>Manque de ressources financières</c:v>
                </c:pt>
                <c:pt idx="4">
                  <c:v>La rentabilité estimée</c:v>
                </c:pt>
                <c:pt idx="5">
                  <c:v>Manque de compétences</c:v>
                </c:pt>
                <c:pt idx="6">
                  <c:v>Le risque de greenwashing</c:v>
                </c:pt>
                <c:pt idx="7">
                  <c:v>Désaccord avec les critères de durabilité</c:v>
                </c:pt>
                <c:pt idx="8">
                  <c:v>Âge avancé</c:v>
                </c:pt>
                <c:pt idx="9">
                  <c:v>Manque de confiance en général</c:v>
                </c:pt>
                <c:pt idx="10">
                  <c:v>Préférence pour d'autres investissements</c:v>
                </c:pt>
                <c:pt idx="11">
                  <c:v>Autres raisons</c:v>
                </c:pt>
                <c:pt idx="12">
                  <c:v>Je ne sais pas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31</c:v>
                </c:pt>
                <c:pt idx="1">
                  <c:v>28</c:v>
                </c:pt>
                <c:pt idx="2">
                  <c:v>24</c:v>
                </c:pt>
                <c:pt idx="3">
                  <c:v>23</c:v>
                </c:pt>
                <c:pt idx="4">
                  <c:v>18</c:v>
                </c:pt>
                <c:pt idx="5">
                  <c:v>17</c:v>
                </c:pt>
                <c:pt idx="6">
                  <c:v>14</c:v>
                </c:pt>
                <c:pt idx="7">
                  <c:v>9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  <c:pt idx="11">
                  <c:v>4</c:v>
                </c:pt>
                <c:pt idx="1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B8-AD49-B71B-2F8ACA9D1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07863312"/>
        <c:axId val="1430002832"/>
      </c:barChart>
      <c:catAx>
        <c:axId val="15078633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3366"/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en-LU"/>
          </a:p>
        </c:txPr>
        <c:crossAx val="1430002832"/>
        <c:crosses val="autoZero"/>
        <c:auto val="1"/>
        <c:lblAlgn val="ctr"/>
        <c:lblOffset val="100"/>
        <c:noMultiLvlLbl val="0"/>
      </c:catAx>
      <c:valAx>
        <c:axId val="143000283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5078633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venir Book" panose="02000503020000020003" pitchFamily="2" charset="0"/>
        </a:defRPr>
      </a:pPr>
      <a:endParaRPr lang="en-L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0.18208</cdr:x>
      <cdr:y>0.68599</cdr:y>
    </cdr:from>
    <cdr:to>
      <cdr:x>0.28438</cdr:x>
      <cdr:y>0.74731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356F41C-3565-AC8B-5970-5BD6DEF358C5}"/>
            </a:ext>
          </a:extLst>
        </cdr:cNvPr>
        <cdr:cNvCxnSpPr/>
      </cdr:nvCxnSpPr>
      <cdr:spPr>
        <a:xfrm xmlns:a="http://schemas.openxmlformats.org/drawingml/2006/main" flipH="1">
          <a:off x="1092630" y="2499927"/>
          <a:ext cx="613900" cy="22348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00447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0.72661</cdr:x>
      <cdr:y>0.56364</cdr:y>
    </cdr:from>
    <cdr:to>
      <cdr:x>0.84384</cdr:x>
      <cdr:y>0.56364</cdr:y>
    </cdr:to>
    <cdr:cxnSp macro="">
      <cdr:nvCxnSpPr>
        <cdr:cNvPr id="12" name="Straight Connector 11">
          <a:extLst xmlns:a="http://schemas.openxmlformats.org/drawingml/2006/main">
            <a:ext uri="{FF2B5EF4-FFF2-40B4-BE49-F238E27FC236}">
              <a16:creationId xmlns:a16="http://schemas.microsoft.com/office/drawing/2014/main" id="{7AB706E8-D5B0-417C-96C8-204683653C2A}"/>
            </a:ext>
          </a:extLst>
        </cdr:cNvPr>
        <cdr:cNvCxnSpPr/>
      </cdr:nvCxnSpPr>
      <cdr:spPr>
        <a:xfrm xmlns:a="http://schemas.openxmlformats.org/drawingml/2006/main">
          <a:off x="4360278" y="2054065"/>
          <a:ext cx="703456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00447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0.43753</cdr:x>
      <cdr:y>0.02236</cdr:y>
    </cdr:from>
    <cdr:to>
      <cdr:x>0.66687</cdr:x>
      <cdr:y>0.13434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E16661C2-595F-CE91-9A05-013703A2D973}"/>
            </a:ext>
          </a:extLst>
        </cdr:cNvPr>
        <cdr:cNvCxnSpPr/>
      </cdr:nvCxnSpPr>
      <cdr:spPr>
        <a:xfrm xmlns:a="http://schemas.openxmlformats.org/drawingml/2006/main" flipV="1">
          <a:off x="2625560" y="81485"/>
          <a:ext cx="1376228" cy="40808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00447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0.17254</cdr:x>
      <cdr:y>0.12118</cdr:y>
    </cdr:from>
    <cdr:to>
      <cdr:x>0.35974</cdr:x>
      <cdr:y>0.14482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5669E315-3067-1FF9-10AF-01F60375ADC9}"/>
            </a:ext>
          </a:extLst>
        </cdr:cNvPr>
        <cdr:cNvCxnSpPr/>
      </cdr:nvCxnSpPr>
      <cdr:spPr>
        <a:xfrm xmlns:a="http://schemas.openxmlformats.org/drawingml/2006/main" flipH="1" flipV="1">
          <a:off x="1035362" y="441619"/>
          <a:ext cx="1123360" cy="86142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00447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0.10373</cdr:x>
      <cdr:y>0.0078</cdr:y>
    </cdr:from>
    <cdr:to>
      <cdr:x>0.24868</cdr:x>
      <cdr:y>0.20267</cdr:y>
    </cdr:to>
    <cdr:sp macro="" textlink="">
      <cdr:nvSpPr>
        <cdr:cNvPr id="23" name="TextBox 22">
          <a:extLst xmlns:a="http://schemas.openxmlformats.org/drawingml/2006/main">
            <a:ext uri="{FF2B5EF4-FFF2-40B4-BE49-F238E27FC236}">
              <a16:creationId xmlns:a16="http://schemas.microsoft.com/office/drawing/2014/main" id="{CB31CB19-D633-084C-3663-E6C70F829153}"/>
            </a:ext>
          </a:extLst>
        </cdr:cNvPr>
        <cdr:cNvSpPr txBox="1"/>
      </cdr:nvSpPr>
      <cdr:spPr>
        <a:xfrm xmlns:a="http://schemas.openxmlformats.org/drawingml/2006/main">
          <a:off x="497385" y="23031"/>
          <a:ext cx="695038" cy="575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LU" sz="1100" dirty="0"/>
        </a:p>
      </cdr:txBody>
    </cdr:sp>
  </cdr:relSizeAnchor>
  <cdr:relSizeAnchor xmlns:cdr="http://schemas.openxmlformats.org/drawingml/2006/chartDrawing">
    <cdr:from>
      <cdr:x>0.36057</cdr:x>
      <cdr:y>0.06497</cdr:y>
    </cdr:from>
    <cdr:to>
      <cdr:x>0.38873</cdr:x>
      <cdr:y>0.1423</cdr:y>
    </cdr:to>
    <cdr:cxnSp macro="">
      <cdr:nvCxnSpPr>
        <cdr:cNvPr id="24" name="Straight Connector 23">
          <a:extLst xmlns:a="http://schemas.openxmlformats.org/drawingml/2006/main">
            <a:ext uri="{FF2B5EF4-FFF2-40B4-BE49-F238E27FC236}">
              <a16:creationId xmlns:a16="http://schemas.microsoft.com/office/drawing/2014/main" id="{E08480C7-143C-3388-2C85-E0680AA68F62}"/>
            </a:ext>
          </a:extLst>
        </cdr:cNvPr>
        <cdr:cNvCxnSpPr/>
      </cdr:nvCxnSpPr>
      <cdr:spPr>
        <a:xfrm xmlns:a="http://schemas.openxmlformats.org/drawingml/2006/main" flipH="1" flipV="1">
          <a:off x="2163730" y="236771"/>
          <a:ext cx="168966" cy="281821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003366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5F314D-1019-3B4F-8B3C-C1ADE2BAF0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EC3E87-7927-234B-9A48-D8524D2D74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EA64F-8037-074E-ACF7-FE539D2DBF40}" type="datetimeFigureOut">
              <a:rPr lang="en-LU" smtClean="0"/>
              <a:t>20/09/2022</a:t>
            </a:fld>
            <a:endParaRPr lang="en-L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009D0-05B8-E446-8B9D-0232492709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16E93E-2675-DE4B-B19E-6E791BA91F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9B5C6-84EE-E540-B01F-9B75EADC2386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89614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C6BCA-D4D7-CE4E-8CD5-2EC0A4CF6349}" type="datetimeFigureOut">
              <a:rPr lang="en-LU" smtClean="0"/>
              <a:t>20/09/2022</a:t>
            </a:fld>
            <a:endParaRPr lang="en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B3922-72E3-F746-A75B-52DB182401B7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36979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B3922-72E3-F746-A75B-52DB182401B7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422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B3922-72E3-F746-A75B-52DB182401B7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0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LU" dirty="0">
                <a:highlight>
                  <a:srgbClr val="FFFF00"/>
                </a:highlight>
              </a:rPr>
              <a:t>Ce pourcentage (“non” - 26%) concerne avant tout les personnes plus âgées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LU" dirty="0">
              <a:highlight>
                <a:srgbClr val="FFFF00"/>
              </a:highlight>
            </a:endParaRPr>
          </a:p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3922-72E3-F746-A75B-52DB182401B7}" type="slidenum">
              <a:rPr lang="en-LU" smtClean="0"/>
              <a:t>11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074790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3922-72E3-F746-A75B-52DB182401B7}" type="slidenum">
              <a:rPr lang="en-LU" smtClean="0"/>
              <a:t>14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01610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3922-72E3-F746-A75B-52DB182401B7}" type="slidenum">
              <a:rPr lang="en-LU" smtClean="0"/>
              <a:t>18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469836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B3922-72E3-F746-A75B-52DB182401B7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767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B3922-72E3-F746-A75B-52DB182401B7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9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body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F079-0DD2-EC41-B761-246698F14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609" y="419709"/>
            <a:ext cx="9144000" cy="480387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F5EC7C-F00D-7C47-A2D8-3F9C9866F4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0609" y="1144579"/>
            <a:ext cx="10772554" cy="45863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Insert body text here</a:t>
            </a:r>
            <a:endParaRPr lang="en-L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AA777-7934-C547-AA3F-D7F786A9E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8A2707-AF06-044D-A324-8F21EF498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6852" y="557358"/>
            <a:ext cx="446569" cy="246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F42165-272D-194C-B6C4-39999AD6FED6}" type="slidenum">
              <a:rPr lang="en-LU" smtClean="0"/>
              <a:pPr/>
              <a:t>‹#›</a:t>
            </a:fld>
            <a:endParaRPr lang="en-LU" sz="1400" dirty="0"/>
          </a:p>
        </p:txBody>
      </p:sp>
    </p:spTree>
    <p:extLst>
      <p:ext uri="{BB962C8B-B14F-4D97-AF65-F5344CB8AC3E}">
        <p14:creationId xmlns:p14="http://schemas.microsoft.com/office/powerpoint/2010/main" val="27205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5AEA6A-1FE4-FC53-67C8-E76917A4B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BC6B-071F-7843-9DE4-CDB708597101}" type="datetimeFigureOut">
              <a:rPr lang="en-LU" smtClean="0"/>
              <a:t>20/09/2022</a:t>
            </a:fld>
            <a:endParaRPr lang="en-L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CF92C-4094-1CD2-2BF3-4BD137041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04772-5B3B-D275-3654-17431B898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D7BB-99E3-AE46-BF97-D3F36807E191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0462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4CFA6-25DF-B542-20E4-886D3043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04B4F-C294-FAD0-3EEB-F729F3FE5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7AEF7-038B-A1B3-03EC-CC9D4918C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079FF-2431-81A8-7F19-64C600CB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BC6B-071F-7843-9DE4-CDB708597101}" type="datetimeFigureOut">
              <a:rPr lang="en-LU" smtClean="0"/>
              <a:t>20/09/2022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B5A65-3734-24FE-4B1B-DC1B8D4EF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61912-D9F9-019B-134B-2E311030C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D7BB-99E3-AE46-BF97-D3F36807E191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823166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4C743-D79E-D0C4-C246-1860518B6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AEF7EC-C777-84A9-81FE-BF171B443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4697C-0BC5-B3A8-D4B7-3646BBFD3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DB30D-78B9-9A81-A8B4-3240AA21A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BC6B-071F-7843-9DE4-CDB708597101}" type="datetimeFigureOut">
              <a:rPr lang="en-LU" smtClean="0"/>
              <a:t>20/09/2022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C3A58-EB33-C0AF-8063-82048CDA5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44729-BB50-EACB-DDF7-3A26DB04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D7BB-99E3-AE46-BF97-D3F36807E191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336995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6F030-16FD-DA65-4A96-24A232429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395D8-FB3D-10B0-5142-EE100EEEE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1FD1A-DB84-47A4-B407-AED65A3CD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BC6B-071F-7843-9DE4-CDB708597101}" type="datetimeFigureOut">
              <a:rPr lang="en-LU" smtClean="0"/>
              <a:t>20/09/2022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C04A9-971D-7D46-7C93-BD6832F27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9D94C-19B7-3A64-A33F-00586425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D7BB-99E3-AE46-BF97-D3F36807E191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273168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9C377E-91CE-CA98-DBE0-D993AB1707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FFEEA-E8ED-491E-ABA6-A2D59F7A6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0AA91-43BD-96AA-F271-A8B4C472F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BC6B-071F-7843-9DE4-CDB708597101}" type="datetimeFigureOut">
              <a:rPr lang="en-LU" smtClean="0"/>
              <a:t>20/09/2022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CCDE6-CFB4-6FB6-ACF9-02D497F8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A1522-2040-A9D7-7023-E3E3FC6B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D7BB-99E3-AE46-BF97-D3F36807E191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29267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Main body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F079-0DD2-EC41-B761-246698F14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609" y="419709"/>
            <a:ext cx="9144000" cy="480387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F5EC7C-F00D-7C47-A2D8-3F9C9866F4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0609" y="1144579"/>
            <a:ext cx="10772554" cy="45863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Insert body text here</a:t>
            </a:r>
            <a:endParaRPr lang="en-L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AA777-7934-C547-AA3F-D7F786A9E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8A2707-AF06-044D-A324-8F21EF498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6852" y="557358"/>
            <a:ext cx="446569" cy="246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F42165-272D-194C-B6C4-39999AD6FED6}" type="slidenum">
              <a:rPr lang="en-LU" smtClean="0"/>
              <a:pPr/>
              <a:t>‹#›</a:t>
            </a:fld>
            <a:endParaRPr lang="en-LU" sz="1400" dirty="0"/>
          </a:p>
        </p:txBody>
      </p:sp>
    </p:spTree>
    <p:extLst>
      <p:ext uri="{BB962C8B-B14F-4D97-AF65-F5344CB8AC3E}">
        <p14:creationId xmlns:p14="http://schemas.microsoft.com/office/powerpoint/2010/main" val="187357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body tex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F079-0DD2-EC41-B761-246698F14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609" y="419709"/>
            <a:ext cx="9144000" cy="480387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F5EC7C-F00D-7C47-A2D8-3F9C9866F4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0609" y="1144579"/>
            <a:ext cx="5009707" cy="45863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Insert body text here</a:t>
            </a:r>
            <a:endParaRPr lang="en-L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AA777-7934-C547-AA3F-D7F786A9E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8A2707-AF06-044D-A324-8F21EF498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6852" y="557358"/>
            <a:ext cx="446569" cy="246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F42165-272D-194C-B6C4-39999AD6FED6}" type="slidenum">
              <a:rPr lang="en-LU" smtClean="0"/>
              <a:pPr/>
              <a:t>‹#›</a:t>
            </a:fld>
            <a:endParaRPr lang="en-LU" sz="1400" dirty="0"/>
          </a:p>
        </p:txBody>
      </p:sp>
    </p:spTree>
    <p:extLst>
      <p:ext uri="{BB962C8B-B14F-4D97-AF65-F5344CB8AC3E}">
        <p14:creationId xmlns:p14="http://schemas.microsoft.com/office/powerpoint/2010/main" val="240153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45DAF-A786-F408-1A9B-CC8A996D7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F0E58-36AC-D408-3F02-9959C9976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2F002-A1C4-D8C9-82D6-16F0DF8EE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BC6B-071F-7843-9DE4-CDB708597101}" type="datetimeFigureOut">
              <a:rPr lang="en-LU" smtClean="0"/>
              <a:t>20/09/2022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04DB4-7545-C2BA-4210-6915128A6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7D880-3D66-5F9C-E656-0FD3CDC4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D7BB-99E3-AE46-BF97-D3F36807E191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63767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34E6-28AD-5655-DBAC-CA0928616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61EAD-7DEE-FCEA-B929-C4F96364C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D276E-00F0-A2BA-B97E-D88FDF880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BC6B-071F-7843-9DE4-CDB708597101}" type="datetimeFigureOut">
              <a:rPr lang="en-LU" smtClean="0"/>
              <a:t>20/09/2022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D51BE-03D3-75E9-ADF3-B560C9837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F074F-FE8A-AC53-2FC9-AF543F82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D7BB-99E3-AE46-BF97-D3F36807E191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21936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05D8B-17DD-F295-B39E-16563004D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6D5B0-A43C-6982-C66B-D75AEB1E2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6473C-D6F7-BF80-EEB2-D569E002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BC6B-071F-7843-9DE4-CDB708597101}" type="datetimeFigureOut">
              <a:rPr lang="en-LU" smtClean="0"/>
              <a:t>20/09/2022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217CD-1620-7FAC-0795-59079467E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EEB3D-6D64-EEBE-6FF7-F6B1D874F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D7BB-99E3-AE46-BF97-D3F36807E191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23020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2F77F-542C-81D6-9771-E069ED568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E4B40-8EAF-C7D6-FB24-35F9FA676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302762-475A-D902-7081-8AEDA67B1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01771-D2D6-A971-8112-A3A20793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BC6B-071F-7843-9DE4-CDB708597101}" type="datetimeFigureOut">
              <a:rPr lang="en-LU" smtClean="0"/>
              <a:t>20/09/2022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C674B-6729-DDA5-0EEC-38D4C7DE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84632-332D-7015-6B7C-FC875269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D7BB-99E3-AE46-BF97-D3F36807E191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0412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18575-F5C7-966E-6DC2-D62096802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BB647-A8E2-FF81-3F0A-FE1042327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5B673-9E8D-A8F6-0A6E-DAD441346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68FF0C-D6F2-BFA2-06F8-C90028C6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9E897-7173-9385-1F04-2DF020087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F828EC-FEA1-6A95-E0E2-AA1DE6DFA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BC6B-071F-7843-9DE4-CDB708597101}" type="datetimeFigureOut">
              <a:rPr lang="en-LU" smtClean="0"/>
              <a:t>20/09/2022</a:t>
            </a:fld>
            <a:endParaRPr lang="en-L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62A352-DC4F-75D0-5B26-9F5455C3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19C45C-431F-F17D-3F87-4FC8F0FE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D7BB-99E3-AE46-BF97-D3F36807E191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59014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EF17E-1D8B-237E-C0F2-FAAFC64E6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B84019-F6AD-05F7-9900-961879E5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BC6B-071F-7843-9DE4-CDB708597101}" type="datetimeFigureOut">
              <a:rPr lang="en-LU" smtClean="0"/>
              <a:t>20/09/2022</a:t>
            </a:fld>
            <a:endParaRPr lang="en-L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1F7FF-CB56-6709-C500-E46A49C4D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D052A6-8F2E-8B8E-8CF3-990107F5D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D7BB-99E3-AE46-BF97-D3F36807E191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4379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051B-E6F2-F743-ABF0-E6772BCB7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34293" y="6279377"/>
            <a:ext cx="7476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2C58FE-95A8-E546-BC04-8916AED666D1}"/>
              </a:ext>
            </a:extLst>
          </p:cNvPr>
          <p:cNvSpPr/>
          <p:nvPr userDrawn="1"/>
        </p:nvSpPr>
        <p:spPr>
          <a:xfrm>
            <a:off x="680484" y="372140"/>
            <a:ext cx="10834576" cy="563525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6C7E26-0D1D-2141-8715-C53AE7C15CE2}"/>
              </a:ext>
            </a:extLst>
          </p:cNvPr>
          <p:cNvCxnSpPr/>
          <p:nvPr userDrawn="1"/>
        </p:nvCxnSpPr>
        <p:spPr>
          <a:xfrm>
            <a:off x="10845212" y="457198"/>
            <a:ext cx="0" cy="42530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4E1BE-04C0-C147-9182-154A3260C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6852" y="557358"/>
            <a:ext cx="446569" cy="246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F42165-272D-194C-B6C4-39999AD6FED6}" type="slidenum">
              <a:rPr lang="en-LU" smtClean="0"/>
              <a:pPr/>
              <a:t>‹#›</a:t>
            </a:fld>
            <a:endParaRPr lang="en-LU" sz="1400" dirty="0"/>
          </a:p>
        </p:txBody>
      </p:sp>
    </p:spTree>
    <p:extLst>
      <p:ext uri="{BB962C8B-B14F-4D97-AF65-F5344CB8AC3E}">
        <p14:creationId xmlns:p14="http://schemas.microsoft.com/office/powerpoint/2010/main" val="415367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52" r:id="rId2"/>
    <p:sldLayoutId id="2147483728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664661-0334-021B-E8A2-2DD3DD1FF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2D390-9133-74C0-63CF-95B747FD4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DA9BC-9CE7-C883-E42F-CB2C13E52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DBC6B-071F-7843-9DE4-CDB708597101}" type="datetimeFigureOut">
              <a:rPr lang="en-LU" smtClean="0"/>
              <a:t>20/09/2022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03210-3D24-FD34-D3E7-0803249D5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23268-494A-0385-7A0A-26F2E7029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D7BB-99E3-AE46-BF97-D3F36807E191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08742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6.wdp"/><Relationship Id="rId7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microsoft.com/office/2007/relationships/hdphoto" Target="../media/hdphoto10.wdp"/><Relationship Id="rId10" Type="http://schemas.openxmlformats.org/officeDocument/2006/relationships/image" Target="../media/image4.png"/><Relationship Id="rId4" Type="http://schemas.openxmlformats.org/officeDocument/2006/relationships/image" Target="../media/image25.pn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6.wdp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tzfin.l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5.wdp"/><Relationship Id="rId18" Type="http://schemas.microsoft.com/office/2007/relationships/hdphoto" Target="../media/hdphoto8.wdp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openxmlformats.org/officeDocument/2006/relationships/image" Target="../media/image4.png"/><Relationship Id="rId15" Type="http://schemas.microsoft.com/office/2007/relationships/hdphoto" Target="../media/hdphoto6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6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otted plants&#10;&#10;Description automatically generated with low confidence">
            <a:extLst>
              <a:ext uri="{FF2B5EF4-FFF2-40B4-BE49-F238E27FC236}">
                <a16:creationId xmlns:a16="http://schemas.microsoft.com/office/drawing/2014/main" id="{219ECACB-67D5-1D7A-BA91-8C66ADF1CA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28" b="23012"/>
          <a:stretch/>
        </p:blipFill>
        <p:spPr>
          <a:xfrm flipH="1">
            <a:off x="0" y="1"/>
            <a:ext cx="12192000" cy="524509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6D589A7-C60F-4606-FECD-E84EBCABD4BC}"/>
              </a:ext>
            </a:extLst>
          </p:cNvPr>
          <p:cNvGrpSpPr/>
          <p:nvPr/>
        </p:nvGrpSpPr>
        <p:grpSpPr>
          <a:xfrm>
            <a:off x="3643923" y="5598782"/>
            <a:ext cx="4904153" cy="1063210"/>
            <a:chOff x="3439747" y="5624182"/>
            <a:chExt cx="4904153" cy="106321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07223FE-320F-329F-5533-A28D594A5D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747" y="5769671"/>
              <a:ext cx="1030653" cy="80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E30DDCD-909B-86DD-F7A6-F4C92ED0B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6306" y="5882135"/>
              <a:ext cx="1613587" cy="69095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536F105-5C0D-CDE4-2125-0A5989D96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21499" y="5624182"/>
              <a:ext cx="1422401" cy="1063210"/>
            </a:xfrm>
            <a:prstGeom prst="rect">
              <a:avLst/>
            </a:prstGeom>
          </p:spPr>
        </p:pic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309BB06-9775-0D2B-16FD-7AFF38433D33}"/>
              </a:ext>
            </a:extLst>
          </p:cNvPr>
          <p:cNvSpPr/>
          <p:nvPr/>
        </p:nvSpPr>
        <p:spPr>
          <a:xfrm>
            <a:off x="1295400" y="876299"/>
            <a:ext cx="9588500" cy="2704027"/>
          </a:xfrm>
          <a:prstGeom prst="roundRect">
            <a:avLst/>
          </a:prstGeom>
          <a:solidFill>
            <a:schemeClr val="lt1">
              <a:alpha val="7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2AA246-2D5A-7AD3-CC78-DEFBF3562D61}"/>
              </a:ext>
            </a:extLst>
          </p:cNvPr>
          <p:cNvSpPr txBox="1"/>
          <p:nvPr/>
        </p:nvSpPr>
        <p:spPr>
          <a:xfrm>
            <a:off x="2127250" y="1136960"/>
            <a:ext cx="79375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sz="4000" b="1" i="0" u="none" strike="noStrike" dirty="0" err="1">
                <a:solidFill>
                  <a:srgbClr val="0033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Enquête</a:t>
            </a:r>
            <a:r>
              <a:rPr lang="en-GB" sz="4000" b="1" i="0" u="none" strike="noStrike" dirty="0">
                <a:solidFill>
                  <a:srgbClr val="0033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sur la finance durable au Luxembourg 2022</a:t>
            </a:r>
          </a:p>
          <a:p>
            <a:pPr algn="ctr" fontAlgn="base"/>
            <a:endParaRPr lang="en-GB" sz="12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n-GB" sz="20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n-GB" sz="28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Conférence</a:t>
            </a:r>
            <a:r>
              <a:rPr lang="en-GB" sz="28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8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presse</a:t>
            </a:r>
            <a:r>
              <a:rPr lang="en-GB" sz="28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21.09.2022</a:t>
            </a:r>
          </a:p>
        </p:txBody>
      </p:sp>
    </p:spTree>
    <p:extLst>
      <p:ext uri="{BB962C8B-B14F-4D97-AF65-F5344CB8AC3E}">
        <p14:creationId xmlns:p14="http://schemas.microsoft.com/office/powerpoint/2010/main" val="2485297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884AF0D-EC11-97B4-F31C-4F7BCC037E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5987419"/>
              </p:ext>
            </p:extLst>
          </p:nvPr>
        </p:nvGraphicFramePr>
        <p:xfrm>
          <a:off x="6583986" y="1612925"/>
          <a:ext cx="4495301" cy="3476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D5BA8A9-41DE-5E77-261A-B35C8462C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609" y="419709"/>
            <a:ext cx="10441580" cy="480387"/>
          </a:xfrm>
        </p:spPr>
        <p:txBody>
          <a:bodyPr/>
          <a:lstStyle/>
          <a:p>
            <a:r>
              <a:rPr lang="fr-LU" dirty="0"/>
              <a:t>2. Intérêt marqué pour les produits de la finance durable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E36E7-4F96-D1E6-8C1F-7F7275D02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4597" y="478243"/>
            <a:ext cx="575183" cy="363318"/>
          </a:xfrm>
        </p:spPr>
        <p:txBody>
          <a:bodyPr/>
          <a:lstStyle/>
          <a:p>
            <a:fld id="{EFF42165-272D-194C-B6C4-39999AD6FED6}" type="slidenum">
              <a:rPr lang="en-LU" sz="2400" smtClean="0"/>
              <a:pPr/>
              <a:t>10</a:t>
            </a:fld>
            <a:endParaRPr lang="en-LU" sz="2400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A8887890-DD49-C128-D423-B159948117BC}"/>
              </a:ext>
            </a:extLst>
          </p:cNvPr>
          <p:cNvSpPr txBox="1">
            <a:spLocks/>
          </p:cNvSpPr>
          <p:nvPr/>
        </p:nvSpPr>
        <p:spPr>
          <a:xfrm>
            <a:off x="827173" y="1189633"/>
            <a:ext cx="5033521" cy="923330"/>
          </a:xfrm>
          <a:prstGeom prst="roundRect">
            <a:avLst/>
          </a:prstGeom>
          <a:ln>
            <a:solidFill>
              <a:srgbClr val="003366"/>
            </a:solidFill>
          </a:ln>
        </p:spPr>
        <p:txBody>
          <a:bodyPr anchor="b"/>
          <a:lstStyle>
            <a:defPPr>
              <a:defRPr lang="en-L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LU" sz="1400" dirty="0"/>
              <a:t>Vous êtes-vous déjà renseigné(e) (de votre propre initiative) au sujet d’un investissement dans des produits durables comme, p.ex. auprès de votre banque ou votre conseiller financier 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94C1F91-4FCA-BC2E-D75A-BFBA82832E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8398701"/>
              </p:ext>
            </p:extLst>
          </p:nvPr>
        </p:nvGraphicFramePr>
        <p:xfrm>
          <a:off x="998810" y="1809184"/>
          <a:ext cx="4390067" cy="2935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4FA16F5-6AD9-7194-3B70-1297451C8A72}"/>
              </a:ext>
            </a:extLst>
          </p:cNvPr>
          <p:cNvSpPr txBox="1"/>
          <p:nvPr/>
        </p:nvSpPr>
        <p:spPr>
          <a:xfrm>
            <a:off x="1385379" y="4481035"/>
            <a:ext cx="39171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3CA642"/>
                </a:solidFill>
                <a:latin typeface="Avenir Next" panose="020B0503020202020204" pitchFamily="34" charset="0"/>
              </a:rPr>
              <a:t>27% des personnes se sont déjà renseignées de manière proactive au sujet d’un investissement dans des produits durables.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46D20B-127F-9F2A-0A64-E44B7D18793F}"/>
              </a:ext>
            </a:extLst>
          </p:cNvPr>
          <p:cNvSpPr txBox="1"/>
          <p:nvPr/>
        </p:nvSpPr>
        <p:spPr>
          <a:xfrm>
            <a:off x="7058976" y="4478261"/>
            <a:ext cx="39171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100">
                <a:solidFill>
                  <a:srgbClr val="3CA642"/>
                </a:solidFill>
                <a:latin typeface="Avenir Next" panose="020B0503020202020204" pitchFamily="34" charset="0"/>
              </a:defRPr>
            </a:lvl1pPr>
          </a:lstStyle>
          <a:p>
            <a:pPr algn="ctr"/>
            <a:r>
              <a:rPr lang="fr-FR" sz="1400" dirty="0">
                <a:solidFill>
                  <a:srgbClr val="D82CAA"/>
                </a:solidFill>
              </a:rPr>
              <a:t>24% des personnes signalent avoir eu des propositions d’investissement dans des produits durables.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9498AB6-AF44-30EF-D93A-E7246A95DF70}"/>
              </a:ext>
            </a:extLst>
          </p:cNvPr>
          <p:cNvSpPr txBox="1">
            <a:spLocks/>
          </p:cNvSpPr>
          <p:nvPr/>
        </p:nvSpPr>
        <p:spPr>
          <a:xfrm>
            <a:off x="6470083" y="1189633"/>
            <a:ext cx="4723106" cy="923330"/>
          </a:xfrm>
          <a:prstGeom prst="roundRect">
            <a:avLst/>
          </a:prstGeom>
          <a:ln>
            <a:solidFill>
              <a:srgbClr val="003366"/>
            </a:solidFill>
          </a:ln>
        </p:spPr>
        <p:txBody>
          <a:bodyPr anchor="b"/>
          <a:lstStyle>
            <a:defPPr>
              <a:defRPr lang="en-L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LU" dirty="0"/>
              <a:t>Vous a-t-on déjà activement proposé un investissement dans des produits durables, </a:t>
            </a:r>
          </a:p>
          <a:p>
            <a:r>
              <a:rPr lang="fr-LU" dirty="0"/>
              <a:t>p.ex. par votre banque ou votre </a:t>
            </a:r>
          </a:p>
          <a:p>
            <a:r>
              <a:rPr lang="fr-LU" dirty="0"/>
              <a:t>conseiller financier 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C06C22D-836F-42FC-BF09-C6DFBBB3277B}"/>
              </a:ext>
            </a:extLst>
          </p:cNvPr>
          <p:cNvGrpSpPr/>
          <p:nvPr/>
        </p:nvGrpSpPr>
        <p:grpSpPr>
          <a:xfrm>
            <a:off x="3855796" y="5852620"/>
            <a:ext cx="4225927" cy="916172"/>
            <a:chOff x="3439747" y="5624182"/>
            <a:chExt cx="4904153" cy="106321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2998623-59F2-90C8-753E-3DF560C1CA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747" y="5769671"/>
              <a:ext cx="1030653" cy="80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9080C8A-4408-788A-E9D2-C94EBFF5C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46306" y="5882135"/>
              <a:ext cx="1613587" cy="69095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EE5A2FB-A929-F178-8CD8-032EE11D7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21499" y="5624182"/>
              <a:ext cx="1422401" cy="1063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2789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BA8A9-41DE-5E77-261A-B35C8462C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609" y="419709"/>
            <a:ext cx="10441580" cy="480387"/>
          </a:xfrm>
        </p:spPr>
        <p:txBody>
          <a:bodyPr/>
          <a:lstStyle/>
          <a:p>
            <a:pPr lvl="0"/>
            <a:r>
              <a:rPr lang="fr-LU" dirty="0"/>
              <a:t>2. Intérêt marqué pour les produits de la finance durable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E36E7-4F96-D1E6-8C1F-7F7275D02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1200" y="498678"/>
            <a:ext cx="611506" cy="363318"/>
          </a:xfrm>
        </p:spPr>
        <p:txBody>
          <a:bodyPr/>
          <a:lstStyle/>
          <a:p>
            <a:fld id="{EFF42165-272D-194C-B6C4-39999AD6FED6}" type="slidenum">
              <a:rPr lang="en-LU" sz="2000" smtClean="0"/>
              <a:pPr/>
              <a:t>11</a:t>
            </a:fld>
            <a:endParaRPr lang="en-LU" sz="20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DBD0208-0F7F-2E0C-396E-B486A24D165A}"/>
              </a:ext>
            </a:extLst>
          </p:cNvPr>
          <p:cNvSpPr/>
          <p:nvPr/>
        </p:nvSpPr>
        <p:spPr>
          <a:xfrm>
            <a:off x="2333137" y="3559876"/>
            <a:ext cx="1934627" cy="193649"/>
          </a:xfrm>
          <a:prstGeom prst="roundRect">
            <a:avLst/>
          </a:prstGeom>
          <a:solidFill>
            <a:srgbClr val="3CA642"/>
          </a:solidFill>
          <a:ln>
            <a:solidFill>
              <a:srgbClr val="3CA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0535083-274F-D26E-C5CC-C0AD92BDD819}"/>
              </a:ext>
            </a:extLst>
          </p:cNvPr>
          <p:cNvSpPr/>
          <p:nvPr/>
        </p:nvSpPr>
        <p:spPr>
          <a:xfrm>
            <a:off x="7462336" y="3558462"/>
            <a:ext cx="2367933" cy="195063"/>
          </a:xfrm>
          <a:prstGeom prst="roundRect">
            <a:avLst/>
          </a:prstGeom>
          <a:solidFill>
            <a:srgbClr val="E30613"/>
          </a:solidFill>
          <a:ln>
            <a:solidFill>
              <a:srgbClr val="E30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6D674F7-976D-1267-9DB4-7933666EA5AF}"/>
              </a:ext>
            </a:extLst>
          </p:cNvPr>
          <p:cNvSpPr/>
          <p:nvPr/>
        </p:nvSpPr>
        <p:spPr>
          <a:xfrm>
            <a:off x="4233769" y="3559876"/>
            <a:ext cx="3278817" cy="193649"/>
          </a:xfrm>
          <a:prstGeom prst="roundRect">
            <a:avLst/>
          </a:prstGeom>
          <a:solidFill>
            <a:srgbClr val="D7A841"/>
          </a:solidFill>
          <a:ln>
            <a:solidFill>
              <a:srgbClr val="D7A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270FA3-18E5-E772-0A1B-253EDF950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852" y="2520261"/>
            <a:ext cx="740508" cy="7405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AA08E7-D079-983D-4CA9-0648EB39D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5143" y="2544374"/>
            <a:ext cx="682866" cy="6828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CBB627-D5BC-291F-CCA4-E7ACAD8DE4F4}"/>
              </a:ext>
            </a:extLst>
          </p:cNvPr>
          <p:cNvSpPr txBox="1"/>
          <p:nvPr/>
        </p:nvSpPr>
        <p:spPr>
          <a:xfrm>
            <a:off x="2742917" y="3877718"/>
            <a:ext cx="1806854" cy="60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CA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EA2B3B-F8FE-4CEC-EAA7-B746C79A3AB9}"/>
              </a:ext>
            </a:extLst>
          </p:cNvPr>
          <p:cNvSpPr txBox="1"/>
          <p:nvPr/>
        </p:nvSpPr>
        <p:spPr>
          <a:xfrm>
            <a:off x="4265918" y="3891868"/>
            <a:ext cx="3278817" cy="60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D7A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D6270D-B3BD-8AFA-75D6-558BACC59892}"/>
              </a:ext>
            </a:extLst>
          </p:cNvPr>
          <p:cNvSpPr txBox="1"/>
          <p:nvPr/>
        </p:nvSpPr>
        <p:spPr>
          <a:xfrm>
            <a:off x="8283310" y="3901850"/>
            <a:ext cx="1767147" cy="60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469A8A-41BA-744D-6066-CF8045A8D7F6}"/>
              </a:ext>
            </a:extLst>
          </p:cNvPr>
          <p:cNvSpPr txBox="1"/>
          <p:nvPr/>
        </p:nvSpPr>
        <p:spPr>
          <a:xfrm>
            <a:off x="2311360" y="4383723"/>
            <a:ext cx="1897698" cy="1669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4479"/>
                </a:solidFill>
                <a:latin typeface="Avenir Next" panose="020B0503020202020204" pitchFamily="34" charset="0"/>
                <a:cs typeface="Arial" panose="020B0604020202020204" pitchFamily="34" charset="0"/>
              </a:rPr>
              <a:t>Oui, j’ai déjà investi dans des produits financiers durables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C6DF81-4D20-174F-0556-EE1B51DF7941}"/>
              </a:ext>
            </a:extLst>
          </p:cNvPr>
          <p:cNvSpPr txBox="1"/>
          <p:nvPr/>
        </p:nvSpPr>
        <p:spPr>
          <a:xfrm>
            <a:off x="4385132" y="4392626"/>
            <a:ext cx="3137379" cy="1669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4479"/>
                </a:solidFill>
                <a:latin typeface="Avenir Next" panose="020B0503020202020204" pitchFamily="34" charset="0"/>
                <a:cs typeface="Arial" panose="020B0604020202020204" pitchFamily="34" charset="0"/>
              </a:rPr>
              <a:t>Non, je ne l'ai pas encore fait mais </a:t>
            </a:r>
            <a:r>
              <a:rPr lang="fr-FR" sz="1200" b="1" dirty="0">
                <a:solidFill>
                  <a:srgbClr val="004479"/>
                </a:solidFill>
                <a:latin typeface="Avenir Next" panose="020B0503020202020204" pitchFamily="34" charset="0"/>
                <a:cs typeface="Arial" panose="020B0604020202020204" pitchFamily="34" charset="0"/>
              </a:rPr>
              <a:t>je peux imaginer investir </a:t>
            </a:r>
            <a:r>
              <a:rPr lang="fr-FR" sz="1200" dirty="0">
                <a:solidFill>
                  <a:srgbClr val="004479"/>
                </a:solidFill>
                <a:latin typeface="Avenir Next" panose="020B0503020202020204" pitchFamily="34" charset="0"/>
                <a:cs typeface="Arial" panose="020B0604020202020204" pitchFamily="34" charset="0"/>
              </a:rPr>
              <a:t>dans des produits financiers durables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C46D77-5BB9-3826-7603-49783C4D2F82}"/>
              </a:ext>
            </a:extLst>
          </p:cNvPr>
          <p:cNvSpPr txBox="1"/>
          <p:nvPr/>
        </p:nvSpPr>
        <p:spPr>
          <a:xfrm>
            <a:off x="7684827" y="4406618"/>
            <a:ext cx="1747282" cy="45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4479"/>
                </a:solidFill>
                <a:latin typeface="Avenir Next" panose="020B0503020202020204" pitchFamily="34" charset="0"/>
                <a:cs typeface="Arial" panose="020B0604020202020204" pitchFamily="34" charset="0"/>
              </a:rPr>
              <a:t>Non</a:t>
            </a:r>
          </a:p>
        </p:txBody>
      </p:sp>
      <p:sp>
        <p:nvSpPr>
          <p:cNvPr id="21" name="Doughnut 20">
            <a:extLst>
              <a:ext uri="{FF2B5EF4-FFF2-40B4-BE49-F238E27FC236}">
                <a16:creationId xmlns:a16="http://schemas.microsoft.com/office/drawing/2014/main" id="{20D55770-303F-AA64-F5CA-CBA3BD547599}"/>
              </a:ext>
            </a:extLst>
          </p:cNvPr>
          <p:cNvSpPr/>
          <p:nvPr/>
        </p:nvSpPr>
        <p:spPr>
          <a:xfrm>
            <a:off x="5285171" y="2300407"/>
            <a:ext cx="1123633" cy="1123633"/>
          </a:xfrm>
          <a:prstGeom prst="donut">
            <a:avLst>
              <a:gd name="adj" fmla="val 4136"/>
            </a:avLst>
          </a:prstGeom>
          <a:solidFill>
            <a:srgbClr val="D7A841"/>
          </a:solidFill>
          <a:ln>
            <a:solidFill>
              <a:srgbClr val="D7A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" name="Doughnut 21">
            <a:extLst>
              <a:ext uri="{FF2B5EF4-FFF2-40B4-BE49-F238E27FC236}">
                <a16:creationId xmlns:a16="http://schemas.microsoft.com/office/drawing/2014/main" id="{FEC29718-F774-FE3B-A07B-A034EAAC3882}"/>
              </a:ext>
            </a:extLst>
          </p:cNvPr>
          <p:cNvSpPr/>
          <p:nvPr/>
        </p:nvSpPr>
        <p:spPr>
          <a:xfrm>
            <a:off x="8126884" y="2303612"/>
            <a:ext cx="1137475" cy="1137475"/>
          </a:xfrm>
          <a:prstGeom prst="donut">
            <a:avLst>
              <a:gd name="adj" fmla="val 4136"/>
            </a:avLst>
          </a:prstGeom>
          <a:solidFill>
            <a:srgbClr val="E30613"/>
          </a:solidFill>
          <a:ln>
            <a:solidFill>
              <a:srgbClr val="E304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C09C755-F789-854C-09A5-471A94DA82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4810" y="2536916"/>
            <a:ext cx="743605" cy="743605"/>
          </a:xfrm>
          <a:prstGeom prst="rect">
            <a:avLst/>
          </a:prstGeom>
        </p:spPr>
      </p:pic>
      <p:sp>
        <p:nvSpPr>
          <p:cNvPr id="24" name="Doughnut 23">
            <a:extLst>
              <a:ext uri="{FF2B5EF4-FFF2-40B4-BE49-F238E27FC236}">
                <a16:creationId xmlns:a16="http://schemas.microsoft.com/office/drawing/2014/main" id="{97DBB681-B890-715C-BB8F-68C13383DA91}"/>
              </a:ext>
            </a:extLst>
          </p:cNvPr>
          <p:cNvSpPr/>
          <p:nvPr/>
        </p:nvSpPr>
        <p:spPr>
          <a:xfrm>
            <a:off x="2626280" y="2327105"/>
            <a:ext cx="1124642" cy="1124642"/>
          </a:xfrm>
          <a:prstGeom prst="donut">
            <a:avLst>
              <a:gd name="adj" fmla="val 4136"/>
            </a:avLst>
          </a:prstGeom>
          <a:solidFill>
            <a:srgbClr val="3CA642"/>
          </a:solidFill>
          <a:ln>
            <a:solidFill>
              <a:srgbClr val="3CA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7CC692D0-4FC1-8251-F166-548630883E92}"/>
              </a:ext>
            </a:extLst>
          </p:cNvPr>
          <p:cNvSpPr txBox="1">
            <a:spLocks/>
          </p:cNvSpPr>
          <p:nvPr/>
        </p:nvSpPr>
        <p:spPr>
          <a:xfrm>
            <a:off x="2622727" y="1359309"/>
            <a:ext cx="6946545" cy="601182"/>
          </a:xfrm>
          <a:prstGeom prst="roundRect">
            <a:avLst/>
          </a:prstGeom>
          <a:ln>
            <a:solidFill>
              <a:srgbClr val="003366"/>
            </a:solidFill>
          </a:ln>
        </p:spPr>
        <p:txBody>
          <a:bodyPr anchor="b"/>
          <a:lstStyle>
            <a:defPPr>
              <a:defRPr lang="en-L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LU" sz="1800" dirty="0"/>
              <a:t>Avez-vous déjà ou seriez-vous prêt à l’avenir à investir dans </a:t>
            </a:r>
          </a:p>
          <a:p>
            <a:r>
              <a:rPr lang="fr-LU" sz="1800" dirty="0"/>
              <a:t>des produits financiers durables 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C15D02-A3C0-B109-7127-3607EEBD95F2}"/>
              </a:ext>
            </a:extLst>
          </p:cNvPr>
          <p:cNvGrpSpPr/>
          <p:nvPr/>
        </p:nvGrpSpPr>
        <p:grpSpPr>
          <a:xfrm>
            <a:off x="3855796" y="5852620"/>
            <a:ext cx="4225927" cy="916172"/>
            <a:chOff x="3439747" y="5624182"/>
            <a:chExt cx="4904153" cy="106321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34B80C5-A405-AABB-B7A1-7EADF01342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747" y="5769671"/>
              <a:ext cx="1030653" cy="80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C43A291-54EB-39ED-19F7-287C0ECE6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46306" y="5882135"/>
              <a:ext cx="1613587" cy="69095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09F70E3-66A0-B673-0808-3EC7F4610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21499" y="5624182"/>
              <a:ext cx="1422401" cy="1063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4692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3BB899C-E177-1350-1DB2-11181CB3221A}"/>
              </a:ext>
            </a:extLst>
          </p:cNvPr>
          <p:cNvSpPr/>
          <p:nvPr/>
        </p:nvSpPr>
        <p:spPr>
          <a:xfrm>
            <a:off x="753846" y="668749"/>
            <a:ext cx="10688806" cy="911661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5D3F08-57FE-41D3-B143-145EEFAD890C}"/>
              </a:ext>
            </a:extLst>
          </p:cNvPr>
          <p:cNvSpPr txBox="1"/>
          <p:nvPr/>
        </p:nvSpPr>
        <p:spPr>
          <a:xfrm>
            <a:off x="1011424" y="755678"/>
            <a:ext cx="10493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Facteurs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déclencheurs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d’un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E7C002C-507F-F9D8-E508-6EB64E261E0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4633" y="2325325"/>
            <a:ext cx="843736" cy="84373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A000496-8069-E98A-4C9C-8E18693B7BF6}"/>
              </a:ext>
            </a:extLst>
          </p:cNvPr>
          <p:cNvSpPr/>
          <p:nvPr/>
        </p:nvSpPr>
        <p:spPr bwMode="ltGray">
          <a:xfrm>
            <a:off x="1762158" y="2034815"/>
            <a:ext cx="8806830" cy="319523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400" b="0" dirty="0" err="1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F2BFAA-D47B-61E8-C230-191858FB6F4C}"/>
              </a:ext>
            </a:extLst>
          </p:cNvPr>
          <p:cNvGrpSpPr/>
          <p:nvPr/>
        </p:nvGrpSpPr>
        <p:grpSpPr>
          <a:xfrm>
            <a:off x="2002263" y="1997705"/>
            <a:ext cx="7542119" cy="2736384"/>
            <a:chOff x="331881" y="1341768"/>
            <a:chExt cx="5526075" cy="200493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ECB1300-8D6E-D807-27CA-CB61A440A795}"/>
                </a:ext>
              </a:extLst>
            </p:cNvPr>
            <p:cNvSpPr/>
            <p:nvPr/>
          </p:nvSpPr>
          <p:spPr bwMode="ltGray">
            <a:xfrm>
              <a:off x="331881" y="1341768"/>
              <a:ext cx="5526075" cy="2004936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400" b="0" dirty="0" err="1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101222E-9D01-6955-F2FA-4802E8C6DD4C}"/>
                </a:ext>
              </a:extLst>
            </p:cNvPr>
            <p:cNvSpPr txBox="1"/>
            <p:nvPr/>
          </p:nvSpPr>
          <p:spPr>
            <a:xfrm>
              <a:off x="2380707" y="1815697"/>
              <a:ext cx="3300403" cy="1048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900" b="1" dirty="0">
                  <a:solidFill>
                    <a:srgbClr val="0044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Profit et risque : f</a:t>
              </a:r>
              <a:r>
                <a:rPr lang="en-GB" sz="2900" b="1" dirty="0" err="1">
                  <a:solidFill>
                    <a:srgbClr val="0044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acteurs</a:t>
              </a:r>
              <a:r>
                <a:rPr lang="en-GB" sz="2900" b="1" dirty="0">
                  <a:solidFill>
                    <a:srgbClr val="0044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900" b="1" dirty="0" err="1">
                  <a:solidFill>
                    <a:srgbClr val="0044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déclencheurs</a:t>
              </a:r>
              <a:r>
                <a:rPr lang="en-GB" sz="2900" b="1" dirty="0">
                  <a:solidFill>
                    <a:srgbClr val="0044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d’un </a:t>
              </a:r>
              <a:r>
                <a:rPr lang="en-GB" sz="2900" b="1" dirty="0" err="1">
                  <a:solidFill>
                    <a:srgbClr val="0044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investissement</a:t>
              </a:r>
              <a:endParaRPr lang="fr-FR" sz="2900" b="1" dirty="0">
                <a:solidFill>
                  <a:srgbClr val="00447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255121D4-F275-5813-0F79-F73F4837FB62}"/>
                </a:ext>
              </a:extLst>
            </p:cNvPr>
            <p:cNvSpPr/>
            <p:nvPr/>
          </p:nvSpPr>
          <p:spPr>
            <a:xfrm>
              <a:off x="526975" y="1797007"/>
              <a:ext cx="1379784" cy="1065850"/>
            </a:xfrm>
            <a:prstGeom prst="roundRect">
              <a:avLst/>
            </a:prstGeom>
            <a:solidFill>
              <a:srgbClr val="E305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/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3451A84C-FC36-6C40-8320-F429320D94D0}"/>
                </a:ext>
              </a:extLst>
            </p:cNvPr>
            <p:cNvSpPr/>
            <p:nvPr/>
          </p:nvSpPr>
          <p:spPr>
            <a:xfrm rot="5400000">
              <a:off x="1778681" y="2208674"/>
              <a:ext cx="437321" cy="290524"/>
            </a:xfrm>
            <a:prstGeom prst="triangle">
              <a:avLst/>
            </a:prstGeom>
            <a:solidFill>
              <a:srgbClr val="E305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/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A1F5A5-23D5-B42A-26E2-2057E9837740}"/>
              </a:ext>
            </a:extLst>
          </p:cNvPr>
          <p:cNvCxnSpPr>
            <a:cxnSpLocks/>
          </p:cNvCxnSpPr>
          <p:nvPr/>
        </p:nvCxnSpPr>
        <p:spPr>
          <a:xfrm>
            <a:off x="4699765" y="2749121"/>
            <a:ext cx="0" cy="1243126"/>
          </a:xfrm>
          <a:prstGeom prst="line">
            <a:avLst/>
          </a:prstGeom>
          <a:ln w="38100"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B27D612-B132-60E6-3EF3-B4EED44110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36618" b="-1"/>
          <a:stretch/>
        </p:blipFill>
        <p:spPr>
          <a:xfrm>
            <a:off x="2627685" y="3249400"/>
            <a:ext cx="1175344" cy="74284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C290526-3043-EC2F-B89A-7EC85024F8F3}"/>
              </a:ext>
            </a:extLst>
          </p:cNvPr>
          <p:cNvSpPr/>
          <p:nvPr/>
        </p:nvSpPr>
        <p:spPr bwMode="ltGray">
          <a:xfrm>
            <a:off x="3049756" y="2929140"/>
            <a:ext cx="522403" cy="453584"/>
          </a:xfrm>
          <a:prstGeom prst="rect">
            <a:avLst/>
          </a:prstGeom>
          <a:solidFill>
            <a:srgbClr val="E3051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400" b="0" dirty="0" err="1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03C5209-6115-FB1B-1351-6E20321FF45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8971" y="2749121"/>
            <a:ext cx="642283" cy="64228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1292327-B8C3-F040-DEBB-B50CD86F8559}"/>
              </a:ext>
            </a:extLst>
          </p:cNvPr>
          <p:cNvGrpSpPr/>
          <p:nvPr/>
        </p:nvGrpSpPr>
        <p:grpSpPr>
          <a:xfrm>
            <a:off x="3855796" y="5852620"/>
            <a:ext cx="4225927" cy="916172"/>
            <a:chOff x="3439747" y="5624182"/>
            <a:chExt cx="4904153" cy="10632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A6898B5-AF16-8509-DE8F-7B2F03F3DF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747" y="5769671"/>
              <a:ext cx="1030653" cy="80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2D6699D-B323-B174-2F02-2355480F9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46306" y="5882135"/>
              <a:ext cx="1613587" cy="69095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99CD03D-44B8-36B2-AD46-76CDD34D4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21499" y="5624182"/>
              <a:ext cx="1422401" cy="1063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3283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BA8A9-41DE-5E77-261A-B35C8462C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609" y="419709"/>
            <a:ext cx="10441580" cy="480387"/>
          </a:xfrm>
        </p:spPr>
        <p:txBody>
          <a:bodyPr/>
          <a:lstStyle/>
          <a:p>
            <a:pPr lvl="0"/>
            <a:r>
              <a:rPr lang="en-GB" dirty="0"/>
              <a:t>3. </a:t>
            </a:r>
            <a:r>
              <a:rPr lang="en-GB" dirty="0" err="1"/>
              <a:t>Facteurs</a:t>
            </a:r>
            <a:r>
              <a:rPr lang="en-GB" dirty="0"/>
              <a:t> </a:t>
            </a:r>
            <a:r>
              <a:rPr lang="en-GB" dirty="0" err="1"/>
              <a:t>déclencheurs</a:t>
            </a:r>
            <a:r>
              <a:rPr lang="en-GB" dirty="0"/>
              <a:t> d’un </a:t>
            </a:r>
            <a:r>
              <a:rPr lang="en-GB" dirty="0" err="1"/>
              <a:t>investissement</a:t>
            </a:r>
            <a:r>
              <a:rPr lang="en-GB" dirty="0"/>
              <a:t>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E36E7-4F96-D1E6-8C1F-7F7275D02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1200" y="498678"/>
            <a:ext cx="611506" cy="363318"/>
          </a:xfrm>
        </p:spPr>
        <p:txBody>
          <a:bodyPr/>
          <a:lstStyle/>
          <a:p>
            <a:fld id="{EFF42165-272D-194C-B6C4-39999AD6FED6}" type="slidenum">
              <a:rPr lang="en-LU" sz="2000" smtClean="0"/>
              <a:pPr/>
              <a:t>13</a:t>
            </a:fld>
            <a:endParaRPr lang="en-LU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3C4318-EE7D-78F3-20FB-6432C370FE27}"/>
              </a:ext>
            </a:extLst>
          </p:cNvPr>
          <p:cNvSpPr txBox="1">
            <a:spLocks/>
          </p:cNvSpPr>
          <p:nvPr/>
        </p:nvSpPr>
        <p:spPr>
          <a:xfrm>
            <a:off x="928225" y="1088152"/>
            <a:ext cx="10335549" cy="661027"/>
          </a:xfrm>
          <a:prstGeom prst="roundRect">
            <a:avLst/>
          </a:prstGeom>
          <a:ln>
            <a:solidFill>
              <a:srgbClr val="003366"/>
            </a:solidFill>
          </a:ln>
        </p:spPr>
        <p:txBody>
          <a:bodyPr anchor="b"/>
          <a:lstStyle>
            <a:defPPr>
              <a:defRPr lang="en-L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LU" dirty="0"/>
              <a:t>Que vous ayez déjà investi dans des produits d’investissement ou non, quels sont parmi les critères suivants ceux qui vous feraient investir dans un produit plutôt qu’un autre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A6BFC7-239B-B5C3-6741-EAFB822BFCCE}"/>
              </a:ext>
            </a:extLst>
          </p:cNvPr>
          <p:cNvSpPr txBox="1"/>
          <p:nvPr/>
        </p:nvSpPr>
        <p:spPr>
          <a:xfrm flipH="1">
            <a:off x="7167262" y="3412947"/>
            <a:ext cx="27430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44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</a:t>
            </a:r>
            <a:r>
              <a:rPr lang="en-LU" sz="1400" b="1" dirty="0">
                <a:solidFill>
                  <a:srgbClr val="0044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putation des</a:t>
            </a:r>
          </a:p>
          <a:p>
            <a:pPr algn="ctr"/>
            <a:r>
              <a:rPr lang="en-GB" sz="1400" b="1" dirty="0">
                <a:solidFill>
                  <a:srgbClr val="0044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LU" sz="1400" b="1" dirty="0">
                <a:solidFill>
                  <a:srgbClr val="0044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ntreprises </a:t>
            </a:r>
          </a:p>
          <a:p>
            <a:pPr algn="ctr"/>
            <a:r>
              <a:rPr lang="en-LU" sz="1400" b="1" dirty="0">
                <a:solidFill>
                  <a:srgbClr val="0044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concernées 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5EFCE1DC-48E6-F07B-E836-7705CEECC563}"/>
              </a:ext>
            </a:extLst>
          </p:cNvPr>
          <p:cNvSpPr/>
          <p:nvPr/>
        </p:nvSpPr>
        <p:spPr>
          <a:xfrm rot="10800000" flipH="1">
            <a:off x="8454325" y="4200386"/>
            <a:ext cx="231399" cy="154265"/>
          </a:xfrm>
          <a:prstGeom prst="triangle">
            <a:avLst/>
          </a:prstGeom>
          <a:solidFill>
            <a:srgbClr val="D7A841"/>
          </a:solidFill>
          <a:ln>
            <a:solidFill>
              <a:srgbClr val="D7A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>
              <a:solidFill>
                <a:srgbClr val="004479"/>
              </a:solidFill>
            </a:endParaRPr>
          </a:p>
        </p:txBody>
      </p:sp>
      <p:sp>
        <p:nvSpPr>
          <p:cNvPr id="37" name="Doughnut 36">
            <a:extLst>
              <a:ext uri="{FF2B5EF4-FFF2-40B4-BE49-F238E27FC236}">
                <a16:creationId xmlns:a16="http://schemas.microsoft.com/office/drawing/2014/main" id="{000D49BB-875B-6431-7E43-809F3D05323A}"/>
              </a:ext>
            </a:extLst>
          </p:cNvPr>
          <p:cNvSpPr/>
          <p:nvPr/>
        </p:nvSpPr>
        <p:spPr>
          <a:xfrm flipH="1">
            <a:off x="2651422" y="1955768"/>
            <a:ext cx="1429013" cy="1450884"/>
          </a:xfrm>
          <a:prstGeom prst="donut">
            <a:avLst>
              <a:gd name="adj" fmla="val 5085"/>
            </a:avLst>
          </a:prstGeom>
          <a:solidFill>
            <a:srgbClr val="3CA642"/>
          </a:solidFill>
          <a:ln>
            <a:solidFill>
              <a:srgbClr val="3CA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Doughnut 37">
            <a:extLst>
              <a:ext uri="{FF2B5EF4-FFF2-40B4-BE49-F238E27FC236}">
                <a16:creationId xmlns:a16="http://schemas.microsoft.com/office/drawing/2014/main" id="{FE7737D4-A5CF-2CBF-000E-ABD1A995DCD0}"/>
              </a:ext>
            </a:extLst>
          </p:cNvPr>
          <p:cNvSpPr/>
          <p:nvPr/>
        </p:nvSpPr>
        <p:spPr>
          <a:xfrm flipH="1">
            <a:off x="4726903" y="2168075"/>
            <a:ext cx="1162503" cy="1180295"/>
          </a:xfrm>
          <a:prstGeom prst="donut">
            <a:avLst>
              <a:gd name="adj" fmla="val 5085"/>
            </a:avLst>
          </a:prstGeom>
          <a:solidFill>
            <a:srgbClr val="E30513"/>
          </a:solidFill>
          <a:ln>
            <a:solidFill>
              <a:srgbClr val="E30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Doughnut 38">
            <a:extLst>
              <a:ext uri="{FF2B5EF4-FFF2-40B4-BE49-F238E27FC236}">
                <a16:creationId xmlns:a16="http://schemas.microsoft.com/office/drawing/2014/main" id="{D4A513E5-21BC-8DB6-97D4-2384565039DE}"/>
              </a:ext>
            </a:extLst>
          </p:cNvPr>
          <p:cNvSpPr/>
          <p:nvPr/>
        </p:nvSpPr>
        <p:spPr>
          <a:xfrm flipH="1">
            <a:off x="6534100" y="2393874"/>
            <a:ext cx="918633" cy="918633"/>
          </a:xfrm>
          <a:prstGeom prst="donut">
            <a:avLst>
              <a:gd name="adj" fmla="val 5962"/>
            </a:avLst>
          </a:prstGeom>
          <a:solidFill>
            <a:srgbClr val="D7A841"/>
          </a:solidFill>
          <a:ln>
            <a:solidFill>
              <a:srgbClr val="D7A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Doughnut 39">
            <a:extLst>
              <a:ext uri="{FF2B5EF4-FFF2-40B4-BE49-F238E27FC236}">
                <a16:creationId xmlns:a16="http://schemas.microsoft.com/office/drawing/2014/main" id="{D717E153-40CE-2DD9-F1D9-DCF877F0986C}"/>
              </a:ext>
            </a:extLst>
          </p:cNvPr>
          <p:cNvSpPr/>
          <p:nvPr/>
        </p:nvSpPr>
        <p:spPr>
          <a:xfrm flipH="1">
            <a:off x="2861581" y="4498631"/>
            <a:ext cx="957370" cy="957370"/>
          </a:xfrm>
          <a:prstGeom prst="donut">
            <a:avLst>
              <a:gd name="adj" fmla="val 5085"/>
            </a:avLst>
          </a:prstGeom>
          <a:solidFill>
            <a:srgbClr val="3CA642"/>
          </a:solidFill>
          <a:ln>
            <a:solidFill>
              <a:srgbClr val="3CA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Doughnut 40">
            <a:extLst>
              <a:ext uri="{FF2B5EF4-FFF2-40B4-BE49-F238E27FC236}">
                <a16:creationId xmlns:a16="http://schemas.microsoft.com/office/drawing/2014/main" id="{DF059504-F99A-8141-C925-C694DB26985E}"/>
              </a:ext>
            </a:extLst>
          </p:cNvPr>
          <p:cNvSpPr/>
          <p:nvPr/>
        </p:nvSpPr>
        <p:spPr>
          <a:xfrm flipH="1">
            <a:off x="4938639" y="4498631"/>
            <a:ext cx="836353" cy="836353"/>
          </a:xfrm>
          <a:prstGeom prst="donut">
            <a:avLst>
              <a:gd name="adj" fmla="val 5085"/>
            </a:avLst>
          </a:prstGeom>
          <a:solidFill>
            <a:srgbClr val="E30513"/>
          </a:solidFill>
          <a:ln>
            <a:solidFill>
              <a:srgbClr val="E30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Doughnut 41">
            <a:extLst>
              <a:ext uri="{FF2B5EF4-FFF2-40B4-BE49-F238E27FC236}">
                <a16:creationId xmlns:a16="http://schemas.microsoft.com/office/drawing/2014/main" id="{5564ADF7-2646-35FD-5B1B-131E367BA637}"/>
              </a:ext>
            </a:extLst>
          </p:cNvPr>
          <p:cNvSpPr/>
          <p:nvPr/>
        </p:nvSpPr>
        <p:spPr>
          <a:xfrm flipH="1">
            <a:off x="6638158" y="4498631"/>
            <a:ext cx="751304" cy="751304"/>
          </a:xfrm>
          <a:prstGeom prst="donut">
            <a:avLst>
              <a:gd name="adj" fmla="val 5085"/>
            </a:avLst>
          </a:prstGeom>
          <a:solidFill>
            <a:srgbClr val="D7A841"/>
          </a:solidFill>
          <a:ln>
            <a:solidFill>
              <a:srgbClr val="D7A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0ACA4E-151E-940F-6190-000C6FD3F32E}"/>
              </a:ext>
            </a:extLst>
          </p:cNvPr>
          <p:cNvSpPr txBox="1"/>
          <p:nvPr/>
        </p:nvSpPr>
        <p:spPr>
          <a:xfrm flipH="1">
            <a:off x="3101115" y="4687462"/>
            <a:ext cx="836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LU" sz="2000" b="1" i="0" u="none" strike="noStrike" kern="1200" cap="none" spc="0" normalizeH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en-GB" sz="2000" b="1" i="0" u="none" strike="noStrike" dirty="0" err="1">
                <a:solidFill>
                  <a:srgbClr val="003366"/>
                </a:solidFill>
                <a:effectLst/>
                <a:latin typeface="arial" panose="020B0604020202020204" pitchFamily="34" charset="0"/>
              </a:rPr>
              <a:t>er</a:t>
            </a:r>
            <a:endParaRPr kumimoji="0" lang="en-LU" sz="2000" b="1" i="0" u="none" strike="noStrike" kern="1200" cap="none" spc="0" normalizeH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A9E7ACF-C708-3756-CC6D-170A86DE4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942608" y="2204177"/>
            <a:ext cx="846640" cy="846640"/>
          </a:xfrm>
          <a:prstGeom prst="rect">
            <a:avLst/>
          </a:prstGeom>
        </p:spPr>
      </p:pic>
      <p:sp>
        <p:nvSpPr>
          <p:cNvPr id="46" name="Triangle 45">
            <a:extLst>
              <a:ext uri="{FF2B5EF4-FFF2-40B4-BE49-F238E27FC236}">
                <a16:creationId xmlns:a16="http://schemas.microsoft.com/office/drawing/2014/main" id="{B665E65F-4972-22CE-617F-DCB15171F239}"/>
              </a:ext>
            </a:extLst>
          </p:cNvPr>
          <p:cNvSpPr/>
          <p:nvPr/>
        </p:nvSpPr>
        <p:spPr>
          <a:xfrm rot="10800000" flipH="1">
            <a:off x="3224567" y="4200386"/>
            <a:ext cx="231399" cy="154265"/>
          </a:xfrm>
          <a:prstGeom prst="triangle">
            <a:avLst/>
          </a:prstGeom>
          <a:solidFill>
            <a:srgbClr val="3CA642"/>
          </a:solidFill>
          <a:ln>
            <a:solidFill>
              <a:srgbClr val="3CA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>
              <a:solidFill>
                <a:srgbClr val="004479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7356AF1-92D6-4C8E-DA31-1B62DCB3E53C}"/>
              </a:ext>
            </a:extLst>
          </p:cNvPr>
          <p:cNvSpPr txBox="1"/>
          <p:nvPr/>
        </p:nvSpPr>
        <p:spPr>
          <a:xfrm flipH="1">
            <a:off x="2525882" y="3485037"/>
            <a:ext cx="1613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U" sz="2000" b="1" dirty="0">
                <a:solidFill>
                  <a:srgbClr val="0044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Rentabilité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C4CD75-CAF5-3258-41EF-9F34F8462DFA}"/>
              </a:ext>
            </a:extLst>
          </p:cNvPr>
          <p:cNvSpPr txBox="1"/>
          <p:nvPr/>
        </p:nvSpPr>
        <p:spPr>
          <a:xfrm flipH="1">
            <a:off x="4761636" y="3485037"/>
            <a:ext cx="1161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U" sz="1600" b="1" dirty="0">
                <a:solidFill>
                  <a:srgbClr val="0044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de</a:t>
            </a:r>
          </a:p>
          <a:p>
            <a:pPr algn="ctr"/>
            <a:r>
              <a:rPr lang="en-LU" sz="1600" b="1" dirty="0">
                <a:solidFill>
                  <a:srgbClr val="0044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risque</a:t>
            </a:r>
          </a:p>
        </p:txBody>
      </p:sp>
      <p:sp>
        <p:nvSpPr>
          <p:cNvPr id="49" name="Triangle 48">
            <a:extLst>
              <a:ext uri="{FF2B5EF4-FFF2-40B4-BE49-F238E27FC236}">
                <a16:creationId xmlns:a16="http://schemas.microsoft.com/office/drawing/2014/main" id="{DF39861D-DAAB-2C56-501D-644FB9094A12}"/>
              </a:ext>
            </a:extLst>
          </p:cNvPr>
          <p:cNvSpPr/>
          <p:nvPr/>
        </p:nvSpPr>
        <p:spPr>
          <a:xfrm rot="10800000" flipH="1">
            <a:off x="5241117" y="4201942"/>
            <a:ext cx="231399" cy="154265"/>
          </a:xfrm>
          <a:prstGeom prst="triangle">
            <a:avLst/>
          </a:prstGeom>
          <a:solidFill>
            <a:srgbClr val="E30513"/>
          </a:solidFill>
          <a:ln>
            <a:solidFill>
              <a:srgbClr val="E30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>
              <a:solidFill>
                <a:srgbClr val="004479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6F8BD984-641F-5DB2-D39C-3BFADA176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99387" y="2289912"/>
            <a:ext cx="815209" cy="81520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8B03D739-4A2D-66E1-FDEE-067D56374DB5}"/>
              </a:ext>
            </a:extLst>
          </p:cNvPr>
          <p:cNvSpPr txBox="1"/>
          <p:nvPr/>
        </p:nvSpPr>
        <p:spPr>
          <a:xfrm flipH="1">
            <a:off x="6224534" y="3489710"/>
            <a:ext cx="1613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U" sz="1400" b="1" dirty="0">
                <a:solidFill>
                  <a:srgbClr val="0044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des droits humains </a:t>
            </a:r>
          </a:p>
        </p:txBody>
      </p:sp>
      <p:sp>
        <p:nvSpPr>
          <p:cNvPr id="52" name="Triangle 51">
            <a:extLst>
              <a:ext uri="{FF2B5EF4-FFF2-40B4-BE49-F238E27FC236}">
                <a16:creationId xmlns:a16="http://schemas.microsoft.com/office/drawing/2014/main" id="{C34210C3-9734-82ED-92C8-F7FBC3D620F5}"/>
              </a:ext>
            </a:extLst>
          </p:cNvPr>
          <p:cNvSpPr/>
          <p:nvPr/>
        </p:nvSpPr>
        <p:spPr>
          <a:xfrm rot="10800000" flipH="1">
            <a:off x="6901717" y="4200387"/>
            <a:ext cx="231399" cy="154265"/>
          </a:xfrm>
          <a:prstGeom prst="triangle">
            <a:avLst/>
          </a:prstGeom>
          <a:solidFill>
            <a:srgbClr val="D7A841"/>
          </a:solidFill>
          <a:ln>
            <a:solidFill>
              <a:srgbClr val="D7A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>
              <a:solidFill>
                <a:srgbClr val="004479"/>
              </a:solidFill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91CB1E1-98B7-4A9F-BD9E-522EC2CF8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14416" y="2583393"/>
            <a:ext cx="558000" cy="558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4802A9D-E840-ED96-68B7-515D675EE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284327" y="2563287"/>
            <a:ext cx="549991" cy="549991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E4DF2546-C1DD-1414-7FB0-566B7947619F}"/>
              </a:ext>
            </a:extLst>
          </p:cNvPr>
          <p:cNvSpPr txBox="1"/>
          <p:nvPr/>
        </p:nvSpPr>
        <p:spPr>
          <a:xfrm flipH="1">
            <a:off x="4985595" y="4659010"/>
            <a:ext cx="107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LU" b="1" dirty="0">
                <a:solidFill>
                  <a:srgbClr val="243C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endParaRPr lang="en-LU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Doughnut 55">
            <a:extLst>
              <a:ext uri="{FF2B5EF4-FFF2-40B4-BE49-F238E27FC236}">
                <a16:creationId xmlns:a16="http://schemas.microsoft.com/office/drawing/2014/main" id="{D043609A-7072-2F3D-B853-ADA38C0B0181}"/>
              </a:ext>
            </a:extLst>
          </p:cNvPr>
          <p:cNvSpPr/>
          <p:nvPr/>
        </p:nvSpPr>
        <p:spPr>
          <a:xfrm flipH="1">
            <a:off x="8061513" y="2393874"/>
            <a:ext cx="918633" cy="918633"/>
          </a:xfrm>
          <a:prstGeom prst="donut">
            <a:avLst>
              <a:gd name="adj" fmla="val 5962"/>
            </a:avLst>
          </a:prstGeom>
          <a:solidFill>
            <a:srgbClr val="D7A841"/>
          </a:solidFill>
          <a:ln>
            <a:solidFill>
              <a:srgbClr val="D7A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1F2557B-8073-CA4C-0B24-6B8CDBC2B2EA}"/>
              </a:ext>
            </a:extLst>
          </p:cNvPr>
          <p:cNvSpPr txBox="1"/>
          <p:nvPr/>
        </p:nvSpPr>
        <p:spPr>
          <a:xfrm flipH="1">
            <a:off x="6663958" y="4659010"/>
            <a:ext cx="957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LU" sz="1600" b="1" i="0" u="none" strike="noStrike" dirty="0">
                <a:solidFill>
                  <a:srgbClr val="243C7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600" b="1" i="0" u="none" strike="noStrike" dirty="0" err="1">
                <a:solidFill>
                  <a:srgbClr val="0033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endParaRPr kumimoji="0" lang="en-LU" sz="1600" b="1" i="0" u="none" strike="noStrike" kern="1200" cap="none" spc="0" normalizeH="0" noProof="0" dirty="0">
              <a:ln>
                <a:noFill/>
              </a:ln>
              <a:solidFill>
                <a:srgbClr val="243C7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Doughnut 58">
            <a:extLst>
              <a:ext uri="{FF2B5EF4-FFF2-40B4-BE49-F238E27FC236}">
                <a16:creationId xmlns:a16="http://schemas.microsoft.com/office/drawing/2014/main" id="{039E5259-43E6-DB8A-A14C-57CE3EC99DB7}"/>
              </a:ext>
            </a:extLst>
          </p:cNvPr>
          <p:cNvSpPr/>
          <p:nvPr/>
        </p:nvSpPr>
        <p:spPr>
          <a:xfrm flipH="1">
            <a:off x="8204826" y="4498631"/>
            <a:ext cx="751304" cy="751304"/>
          </a:xfrm>
          <a:prstGeom prst="donut">
            <a:avLst>
              <a:gd name="adj" fmla="val 5085"/>
            </a:avLst>
          </a:prstGeom>
          <a:solidFill>
            <a:srgbClr val="D7A841"/>
          </a:solidFill>
          <a:ln>
            <a:solidFill>
              <a:srgbClr val="D7A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2664E0-7ED4-8846-DCCE-C8A249D6DAE4}"/>
              </a:ext>
            </a:extLst>
          </p:cNvPr>
          <p:cNvGrpSpPr/>
          <p:nvPr/>
        </p:nvGrpSpPr>
        <p:grpSpPr>
          <a:xfrm>
            <a:off x="3855796" y="5852620"/>
            <a:ext cx="4225927" cy="916172"/>
            <a:chOff x="3439747" y="5624182"/>
            <a:chExt cx="4904153" cy="106321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CE0107-3C7F-D1BA-4094-599242B536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747" y="5769671"/>
              <a:ext cx="1030653" cy="80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45450DB-45AB-70CF-3BB0-3A4C331D6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46306" y="5882135"/>
              <a:ext cx="1613587" cy="6909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F944011-5D63-F99E-A1DD-9997DF443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21499" y="5624182"/>
              <a:ext cx="1422401" cy="1063210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3EF6288-18DE-4769-A643-C9A86A802E96}"/>
              </a:ext>
            </a:extLst>
          </p:cNvPr>
          <p:cNvSpPr txBox="1"/>
          <p:nvPr/>
        </p:nvSpPr>
        <p:spPr>
          <a:xfrm flipH="1">
            <a:off x="8229599" y="4656101"/>
            <a:ext cx="957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LU" sz="1600" b="1" i="0" u="none" strike="noStrike" dirty="0">
                <a:solidFill>
                  <a:srgbClr val="243C7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600" b="1" i="0" u="none" strike="noStrike" dirty="0" err="1">
                <a:solidFill>
                  <a:srgbClr val="0033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endParaRPr kumimoji="0" lang="en-LU" sz="1600" b="1" i="0" u="none" strike="noStrike" kern="1200" cap="none" spc="0" normalizeH="0" noProof="0" dirty="0">
              <a:ln>
                <a:noFill/>
              </a:ln>
              <a:solidFill>
                <a:srgbClr val="243C7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76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BA8A9-41DE-5E77-261A-B35C8462C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609" y="419709"/>
            <a:ext cx="10441580" cy="480387"/>
          </a:xfrm>
        </p:spPr>
        <p:txBody>
          <a:bodyPr/>
          <a:lstStyle/>
          <a:p>
            <a:pPr lvl="0"/>
            <a:r>
              <a:rPr lang="en-GB" dirty="0"/>
              <a:t>3. </a:t>
            </a:r>
            <a:r>
              <a:rPr lang="en-GB" dirty="0" err="1"/>
              <a:t>Facteurs</a:t>
            </a:r>
            <a:r>
              <a:rPr lang="en-GB" dirty="0"/>
              <a:t> </a:t>
            </a:r>
            <a:r>
              <a:rPr lang="en-GB" dirty="0" err="1"/>
              <a:t>déclencheurs</a:t>
            </a:r>
            <a:r>
              <a:rPr lang="en-GB" dirty="0"/>
              <a:t> d’un </a:t>
            </a:r>
            <a:r>
              <a:rPr lang="en-GB" dirty="0" err="1"/>
              <a:t>investissement</a:t>
            </a:r>
            <a:r>
              <a:rPr lang="en-GB" dirty="0"/>
              <a:t>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E36E7-4F96-D1E6-8C1F-7F7275D02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1200" y="498678"/>
            <a:ext cx="611506" cy="363318"/>
          </a:xfrm>
        </p:spPr>
        <p:txBody>
          <a:bodyPr/>
          <a:lstStyle/>
          <a:p>
            <a:fld id="{EFF42165-272D-194C-B6C4-39999AD6FED6}" type="slidenum">
              <a:rPr lang="en-LU" sz="2000" smtClean="0"/>
              <a:pPr/>
              <a:t>14</a:t>
            </a:fld>
            <a:endParaRPr lang="en-LU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3C4318-EE7D-78F3-20FB-6432C370FE27}"/>
              </a:ext>
            </a:extLst>
          </p:cNvPr>
          <p:cNvSpPr txBox="1">
            <a:spLocks/>
          </p:cNvSpPr>
          <p:nvPr/>
        </p:nvSpPr>
        <p:spPr>
          <a:xfrm>
            <a:off x="1887257" y="1234369"/>
            <a:ext cx="8088283" cy="718074"/>
          </a:xfrm>
          <a:prstGeom prst="roundRect">
            <a:avLst/>
          </a:prstGeom>
          <a:ln>
            <a:solidFill>
              <a:srgbClr val="003366"/>
            </a:solidFill>
          </a:ln>
        </p:spPr>
        <p:txBody>
          <a:bodyPr anchor="b"/>
          <a:lstStyle>
            <a:defPPr>
              <a:defRPr lang="en-L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LU" dirty="0"/>
              <a:t>En comparant les investissements classiques aux investissements durables, lesquels vous paraissent plus rentables 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0A8D46-A17E-D1BC-A538-45B938E02394}"/>
              </a:ext>
            </a:extLst>
          </p:cNvPr>
          <p:cNvGrpSpPr/>
          <p:nvPr/>
        </p:nvGrpSpPr>
        <p:grpSpPr>
          <a:xfrm>
            <a:off x="2882586" y="2109969"/>
            <a:ext cx="5751919" cy="1498702"/>
            <a:chOff x="2547844" y="1763997"/>
            <a:chExt cx="5751919" cy="149870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95D379D-4D1B-F5AC-3646-EBA0AAD1069D}"/>
                </a:ext>
              </a:extLst>
            </p:cNvPr>
            <p:cNvSpPr txBox="1"/>
            <p:nvPr/>
          </p:nvSpPr>
          <p:spPr>
            <a:xfrm>
              <a:off x="2547844" y="2759774"/>
              <a:ext cx="4157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004479"/>
                  </a:solidFill>
                  <a:latin typeface="Avenir Book" panose="02000503020000020003" pitchFamily="2" charset="0"/>
                </a:rPr>
                <a:t>Les investissements durables</a:t>
              </a:r>
              <a:endParaRPr lang="en-LU" sz="2000" dirty="0">
                <a:solidFill>
                  <a:srgbClr val="004479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447D93-6E6E-2147-5C2B-E794515BFCDB}"/>
                </a:ext>
              </a:extLst>
            </p:cNvPr>
            <p:cNvSpPr txBox="1"/>
            <p:nvPr/>
          </p:nvSpPr>
          <p:spPr>
            <a:xfrm>
              <a:off x="6828268" y="2616368"/>
              <a:ext cx="11079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LU" sz="3600" b="1" dirty="0">
                  <a:solidFill>
                    <a:srgbClr val="0044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20%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34D8AC1-583A-EB1B-BDAE-64F031C07510}"/>
                </a:ext>
              </a:extLst>
            </p:cNvPr>
            <p:cNvSpPr txBox="1"/>
            <p:nvPr/>
          </p:nvSpPr>
          <p:spPr>
            <a:xfrm>
              <a:off x="4654213" y="1887107"/>
              <a:ext cx="36455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rgbClr val="004479"/>
                  </a:solidFill>
                  <a:latin typeface="Avenir Book" panose="02000503020000020003" pitchFamily="2" charset="0"/>
                </a:rPr>
                <a:t>Les investissements classiques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483A06E-2343-F904-46A5-348233A6A4EA}"/>
                </a:ext>
              </a:extLst>
            </p:cNvPr>
            <p:cNvSpPr txBox="1"/>
            <p:nvPr/>
          </p:nvSpPr>
          <p:spPr>
            <a:xfrm>
              <a:off x="3089888" y="1763997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LU" sz="3600" b="1" dirty="0">
                  <a:solidFill>
                    <a:srgbClr val="0044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35%</a:t>
              </a:r>
            </a:p>
          </p:txBody>
        </p:sp>
        <p:sp>
          <p:nvSpPr>
            <p:cNvPr id="35" name="Triangle 34">
              <a:extLst>
                <a:ext uri="{FF2B5EF4-FFF2-40B4-BE49-F238E27FC236}">
                  <a16:creationId xmlns:a16="http://schemas.microsoft.com/office/drawing/2014/main" id="{8A26B1B4-809F-BC16-C0FE-9467609571AC}"/>
                </a:ext>
              </a:extLst>
            </p:cNvPr>
            <p:cNvSpPr/>
            <p:nvPr/>
          </p:nvSpPr>
          <p:spPr>
            <a:xfrm rot="5400000">
              <a:off x="4159784" y="1985562"/>
              <a:ext cx="304800" cy="203200"/>
            </a:xfrm>
            <a:prstGeom prst="triangle">
              <a:avLst/>
            </a:prstGeom>
            <a:solidFill>
              <a:srgbClr val="00ACFF"/>
            </a:solidFill>
            <a:ln>
              <a:solidFill>
                <a:srgbClr val="00A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 dirty="0">
                <a:solidFill>
                  <a:srgbClr val="004479"/>
                </a:solidFill>
              </a:endParaRPr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7640B482-6BC7-289C-4A83-349E19680532}"/>
                </a:ext>
              </a:extLst>
            </p:cNvPr>
            <p:cNvSpPr/>
            <p:nvPr/>
          </p:nvSpPr>
          <p:spPr>
            <a:xfrm rot="16200000">
              <a:off x="6543172" y="2858229"/>
              <a:ext cx="304800" cy="203200"/>
            </a:xfrm>
            <a:prstGeom prst="triangle">
              <a:avLst/>
            </a:prstGeom>
            <a:solidFill>
              <a:srgbClr val="3CA642"/>
            </a:solidFill>
            <a:ln>
              <a:solidFill>
                <a:srgbClr val="3CA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>
                <a:solidFill>
                  <a:srgbClr val="004479"/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584F9A0-2C99-CA34-4EDD-0CF13897801E}"/>
                </a:ext>
              </a:extLst>
            </p:cNvPr>
            <p:cNvCxnSpPr>
              <a:cxnSpLocks/>
            </p:cNvCxnSpPr>
            <p:nvPr/>
          </p:nvCxnSpPr>
          <p:spPr>
            <a:xfrm>
              <a:off x="4769267" y="2393644"/>
              <a:ext cx="3528733" cy="0"/>
            </a:xfrm>
            <a:prstGeom prst="line">
              <a:avLst/>
            </a:prstGeom>
            <a:ln w="19050">
              <a:solidFill>
                <a:srgbClr val="00A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919F71A-8190-695E-B754-AE6C99675AA7}"/>
                </a:ext>
              </a:extLst>
            </p:cNvPr>
            <p:cNvCxnSpPr>
              <a:cxnSpLocks/>
            </p:cNvCxnSpPr>
            <p:nvPr/>
          </p:nvCxnSpPr>
          <p:spPr>
            <a:xfrm>
              <a:off x="2940463" y="3247712"/>
              <a:ext cx="3470970" cy="0"/>
            </a:xfrm>
            <a:prstGeom prst="line">
              <a:avLst/>
            </a:prstGeom>
            <a:ln w="19050">
              <a:solidFill>
                <a:srgbClr val="3CA6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AE323E-0628-9636-AE01-31C47AF4C2BB}"/>
              </a:ext>
            </a:extLst>
          </p:cNvPr>
          <p:cNvGrpSpPr/>
          <p:nvPr/>
        </p:nvGrpSpPr>
        <p:grpSpPr>
          <a:xfrm>
            <a:off x="3855796" y="5852620"/>
            <a:ext cx="4225927" cy="916172"/>
            <a:chOff x="3439747" y="5624182"/>
            <a:chExt cx="4904153" cy="106321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CA314C7-8575-98B1-D962-6DEC9A8137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747" y="5769671"/>
              <a:ext cx="1030653" cy="80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C4386AA-295B-897A-622F-62AACB59F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6306" y="5882135"/>
              <a:ext cx="1613587" cy="69095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DECAE02-3CFF-1977-5C9D-D7891E27A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21499" y="5624182"/>
              <a:ext cx="1422401" cy="106321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D9D7A6-58A1-46D0-8983-B42EF4CC0759}"/>
              </a:ext>
            </a:extLst>
          </p:cNvPr>
          <p:cNvGrpSpPr/>
          <p:nvPr/>
        </p:nvGrpSpPr>
        <p:grpSpPr>
          <a:xfrm>
            <a:off x="2880823" y="4045467"/>
            <a:ext cx="5750156" cy="1375606"/>
            <a:chOff x="2547844" y="1763997"/>
            <a:chExt cx="5750156" cy="137560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DFCF9C-A813-4EF5-92DA-56267887C35E}"/>
                </a:ext>
              </a:extLst>
            </p:cNvPr>
            <p:cNvSpPr txBox="1"/>
            <p:nvPr/>
          </p:nvSpPr>
          <p:spPr>
            <a:xfrm>
              <a:off x="2547844" y="2636678"/>
              <a:ext cx="4157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004479"/>
                  </a:solidFill>
                  <a:latin typeface="Avenir Book" panose="02000503020000020003" pitchFamily="2" charset="0"/>
                </a:rPr>
                <a:t>Ne sait pas</a:t>
              </a:r>
              <a:endParaRPr lang="en-LU" sz="2000" dirty="0">
                <a:solidFill>
                  <a:srgbClr val="004479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DBE652C-96FB-40A0-8DBA-E27CB9601247}"/>
                </a:ext>
              </a:extLst>
            </p:cNvPr>
            <p:cNvSpPr txBox="1"/>
            <p:nvPr/>
          </p:nvSpPr>
          <p:spPr>
            <a:xfrm>
              <a:off x="6828268" y="2493272"/>
              <a:ext cx="11079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3600" b="1" dirty="0">
                  <a:solidFill>
                    <a:srgbClr val="0044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LU" sz="3600" b="1" dirty="0">
                  <a:solidFill>
                    <a:srgbClr val="0044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0%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2427CC-B22B-47D9-BFD6-6F37CCCB8080}"/>
                </a:ext>
              </a:extLst>
            </p:cNvPr>
            <p:cNvSpPr txBox="1"/>
            <p:nvPr/>
          </p:nvSpPr>
          <p:spPr>
            <a:xfrm>
              <a:off x="4654213" y="1887107"/>
              <a:ext cx="21287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rgbClr val="004479"/>
                  </a:solidFill>
                  <a:latin typeface="Avenir Book" panose="02000503020000020003" pitchFamily="2" charset="0"/>
                </a:rPr>
                <a:t>Aucune différence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AD54D8-A227-47C3-8720-B8C66453A45C}"/>
                </a:ext>
              </a:extLst>
            </p:cNvPr>
            <p:cNvSpPr txBox="1"/>
            <p:nvPr/>
          </p:nvSpPr>
          <p:spPr>
            <a:xfrm>
              <a:off x="3089888" y="1763997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b="1" dirty="0">
                  <a:solidFill>
                    <a:srgbClr val="0044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LU" sz="3600" b="1" dirty="0">
                  <a:solidFill>
                    <a:srgbClr val="0044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5%</a:t>
              </a:r>
            </a:p>
          </p:txBody>
        </p:sp>
        <p:sp>
          <p:nvSpPr>
            <p:cNvPr id="26" name="Triangle 34">
              <a:extLst>
                <a:ext uri="{FF2B5EF4-FFF2-40B4-BE49-F238E27FC236}">
                  <a16:creationId xmlns:a16="http://schemas.microsoft.com/office/drawing/2014/main" id="{1C44CE40-B540-46DB-8880-43CAD86E2658}"/>
                </a:ext>
              </a:extLst>
            </p:cNvPr>
            <p:cNvSpPr/>
            <p:nvPr/>
          </p:nvSpPr>
          <p:spPr>
            <a:xfrm rot="5400000">
              <a:off x="4159784" y="1985562"/>
              <a:ext cx="304800" cy="203200"/>
            </a:xfrm>
            <a:prstGeom prst="triangle">
              <a:avLst/>
            </a:prstGeom>
            <a:solidFill>
              <a:srgbClr val="00ACFF"/>
            </a:solidFill>
            <a:ln>
              <a:solidFill>
                <a:srgbClr val="00A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 dirty="0">
                <a:solidFill>
                  <a:srgbClr val="004479"/>
                </a:solidFill>
              </a:endParaRPr>
            </a:p>
          </p:txBody>
        </p:sp>
        <p:sp>
          <p:nvSpPr>
            <p:cNvPr id="27" name="Triangle 35">
              <a:extLst>
                <a:ext uri="{FF2B5EF4-FFF2-40B4-BE49-F238E27FC236}">
                  <a16:creationId xmlns:a16="http://schemas.microsoft.com/office/drawing/2014/main" id="{7B979742-43C9-41BA-91EF-41D1FCABDD46}"/>
                </a:ext>
              </a:extLst>
            </p:cNvPr>
            <p:cNvSpPr/>
            <p:nvPr/>
          </p:nvSpPr>
          <p:spPr>
            <a:xfrm rot="16200000">
              <a:off x="6543172" y="2735133"/>
              <a:ext cx="304800" cy="203200"/>
            </a:xfrm>
            <a:prstGeom prst="triangle">
              <a:avLst/>
            </a:prstGeom>
            <a:solidFill>
              <a:srgbClr val="3CA642"/>
            </a:solidFill>
            <a:ln>
              <a:solidFill>
                <a:srgbClr val="3CA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>
                <a:solidFill>
                  <a:srgbClr val="004479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7C27C2E-E46B-4249-A0F5-7FD6DE4D4FD7}"/>
                </a:ext>
              </a:extLst>
            </p:cNvPr>
            <p:cNvCxnSpPr>
              <a:cxnSpLocks/>
            </p:cNvCxnSpPr>
            <p:nvPr/>
          </p:nvCxnSpPr>
          <p:spPr>
            <a:xfrm>
              <a:off x="4769267" y="2393644"/>
              <a:ext cx="3528733" cy="0"/>
            </a:xfrm>
            <a:prstGeom prst="line">
              <a:avLst/>
            </a:prstGeom>
            <a:ln w="19050">
              <a:solidFill>
                <a:srgbClr val="00A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7F7F0F9-67F9-4F26-B8BF-5D134B8A62B3}"/>
                </a:ext>
              </a:extLst>
            </p:cNvPr>
            <p:cNvCxnSpPr>
              <a:cxnSpLocks/>
            </p:cNvCxnSpPr>
            <p:nvPr/>
          </p:nvCxnSpPr>
          <p:spPr>
            <a:xfrm>
              <a:off x="2940463" y="3124616"/>
              <a:ext cx="3470970" cy="0"/>
            </a:xfrm>
            <a:prstGeom prst="line">
              <a:avLst/>
            </a:prstGeom>
            <a:ln w="19050">
              <a:solidFill>
                <a:srgbClr val="3CA6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3303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53AE32-8CD5-E501-CC17-BAC39A4D4329}"/>
              </a:ext>
            </a:extLst>
          </p:cNvPr>
          <p:cNvSpPr/>
          <p:nvPr/>
        </p:nvSpPr>
        <p:spPr>
          <a:xfrm>
            <a:off x="751597" y="518097"/>
            <a:ext cx="10688806" cy="82018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5D3F08-57FE-41D3-B143-145EEFAD890C}"/>
              </a:ext>
            </a:extLst>
          </p:cNvPr>
          <p:cNvSpPr txBox="1"/>
          <p:nvPr/>
        </p:nvSpPr>
        <p:spPr>
          <a:xfrm>
            <a:off x="849095" y="587178"/>
            <a:ext cx="10493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Le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rôle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banquier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E7C002C-507F-F9D8-E508-6EB64E261E0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5060" y="2325325"/>
            <a:ext cx="843736" cy="84373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A000496-8069-E98A-4C9C-8E18693B7BF6}"/>
              </a:ext>
            </a:extLst>
          </p:cNvPr>
          <p:cNvSpPr/>
          <p:nvPr/>
        </p:nvSpPr>
        <p:spPr bwMode="ltGray">
          <a:xfrm>
            <a:off x="1692585" y="2034815"/>
            <a:ext cx="8806830" cy="319523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400" b="0" dirty="0" err="1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C61E41C-7912-3A32-1761-0ECE89DFCD09}"/>
              </a:ext>
            </a:extLst>
          </p:cNvPr>
          <p:cNvGrpSpPr/>
          <p:nvPr/>
        </p:nvGrpSpPr>
        <p:grpSpPr>
          <a:xfrm>
            <a:off x="2586339" y="1660566"/>
            <a:ext cx="8315534" cy="3016990"/>
            <a:chOff x="331881" y="1341768"/>
            <a:chExt cx="5526075" cy="200493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D214FE0-9507-76EF-D6BB-9ABD46EAEED1}"/>
                </a:ext>
              </a:extLst>
            </p:cNvPr>
            <p:cNvCxnSpPr>
              <a:cxnSpLocks/>
            </p:cNvCxnSpPr>
            <p:nvPr/>
          </p:nvCxnSpPr>
          <p:spPr>
            <a:xfrm>
              <a:off x="2308328" y="1950633"/>
              <a:ext cx="0" cy="781105"/>
            </a:xfrm>
            <a:prstGeom prst="line">
              <a:avLst/>
            </a:prstGeom>
            <a:ln w="38100">
              <a:solidFill>
                <a:srgbClr val="D7A8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AA4F9D5-B3A1-BA45-8AC0-D68215F5D10D}"/>
                </a:ext>
              </a:extLst>
            </p:cNvPr>
            <p:cNvGrpSpPr/>
            <p:nvPr/>
          </p:nvGrpSpPr>
          <p:grpSpPr>
            <a:xfrm>
              <a:off x="331881" y="1341768"/>
              <a:ext cx="5526075" cy="2004936"/>
              <a:chOff x="331881" y="1341768"/>
              <a:chExt cx="5526075" cy="2004936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08C7A5FE-A49B-D8B1-EF76-8E073279A24D}"/>
                  </a:ext>
                </a:extLst>
              </p:cNvPr>
              <p:cNvGrpSpPr/>
              <p:nvPr/>
            </p:nvGrpSpPr>
            <p:grpSpPr>
              <a:xfrm>
                <a:off x="331881" y="1341768"/>
                <a:ext cx="5526075" cy="2004936"/>
                <a:chOff x="331881" y="1341768"/>
                <a:chExt cx="5526075" cy="2004936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8F20877-8EBA-2AC2-49CC-99D7C64BA312}"/>
                    </a:ext>
                  </a:extLst>
                </p:cNvPr>
                <p:cNvSpPr/>
                <p:nvPr/>
              </p:nvSpPr>
              <p:spPr bwMode="ltGray">
                <a:xfrm>
                  <a:off x="331881" y="1341768"/>
                  <a:ext cx="5526075" cy="200493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400" b="0" dirty="0" err="1"/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EB7EF41-037E-88BC-A16C-10F494B01C8B}"/>
                    </a:ext>
                  </a:extLst>
                </p:cNvPr>
                <p:cNvSpPr txBox="1"/>
                <p:nvPr/>
              </p:nvSpPr>
              <p:spPr>
                <a:xfrm>
                  <a:off x="2380707" y="1863655"/>
                  <a:ext cx="3248400" cy="9510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fr-FR" sz="2900" b="1" dirty="0">
                      <a:solidFill>
                        <a:srgbClr val="00447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Le banquier, source d'information</a:t>
                  </a:r>
                </a:p>
                <a:p>
                  <a:r>
                    <a:rPr lang="fr-FR" sz="2900" b="1" dirty="0">
                      <a:solidFill>
                        <a:srgbClr val="00447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la plus fiable</a:t>
                  </a:r>
                </a:p>
              </p:txBody>
            </p:sp>
            <p:sp>
              <p:nvSpPr>
                <p:cNvPr id="41" name="Rounded Rectangle 40">
                  <a:extLst>
                    <a:ext uri="{FF2B5EF4-FFF2-40B4-BE49-F238E27FC236}">
                      <a16:creationId xmlns:a16="http://schemas.microsoft.com/office/drawing/2014/main" id="{548A5041-395D-A674-854A-8A32D6F8FBEF}"/>
                    </a:ext>
                  </a:extLst>
                </p:cNvPr>
                <p:cNvSpPr/>
                <p:nvPr/>
              </p:nvSpPr>
              <p:spPr>
                <a:xfrm>
                  <a:off x="526975" y="1797007"/>
                  <a:ext cx="1379784" cy="1065850"/>
                </a:xfrm>
                <a:prstGeom prst="roundRect">
                  <a:avLst/>
                </a:prstGeom>
                <a:solidFill>
                  <a:srgbClr val="D7A84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LU"/>
                </a:p>
              </p:txBody>
            </p:sp>
            <p:sp>
              <p:nvSpPr>
                <p:cNvPr id="42" name="Triangle 41">
                  <a:extLst>
                    <a:ext uri="{FF2B5EF4-FFF2-40B4-BE49-F238E27FC236}">
                      <a16:creationId xmlns:a16="http://schemas.microsoft.com/office/drawing/2014/main" id="{4BADE728-49DB-0518-5CE0-29FAF34B4B0C}"/>
                    </a:ext>
                  </a:extLst>
                </p:cNvPr>
                <p:cNvSpPr/>
                <p:nvPr/>
              </p:nvSpPr>
              <p:spPr>
                <a:xfrm rot="5400000">
                  <a:off x="1778681" y="2208674"/>
                  <a:ext cx="437321" cy="290524"/>
                </a:xfrm>
                <a:prstGeom prst="triangle">
                  <a:avLst/>
                </a:prstGeom>
                <a:solidFill>
                  <a:srgbClr val="D7A84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LU"/>
                </a:p>
              </p:txBody>
            </p:sp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B42A1B71-68AE-FAB2-401F-8977C35411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 l="974" t="41792" r="-974" b="-3914"/>
                <a:stretch/>
              </p:blipFill>
              <p:spPr>
                <a:xfrm>
                  <a:off x="806188" y="2327836"/>
                  <a:ext cx="837667" cy="518890"/>
                </a:xfrm>
                <a:prstGeom prst="rect">
                  <a:avLst/>
                </a:prstGeom>
              </p:spPr>
            </p:pic>
          </p:grp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B6D404D6-4FFF-A3C3-1277-A030B7F4F2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032768" y="1899893"/>
                <a:ext cx="470600" cy="470600"/>
              </a:xfrm>
              <a:prstGeom prst="rect">
                <a:avLst/>
              </a:prstGeom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00BD13-FE85-CFE0-D72B-AC7CD3A7689C}"/>
              </a:ext>
            </a:extLst>
          </p:cNvPr>
          <p:cNvGrpSpPr/>
          <p:nvPr/>
        </p:nvGrpSpPr>
        <p:grpSpPr>
          <a:xfrm>
            <a:off x="3855796" y="5852620"/>
            <a:ext cx="4225927" cy="916172"/>
            <a:chOff x="3439747" y="5624182"/>
            <a:chExt cx="4904153" cy="10632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8AF262E-5256-B0D1-F55D-9D8D3A3A3E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747" y="5769671"/>
              <a:ext cx="1030653" cy="80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C953051-7BBA-B1D7-022E-3F4359FC9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46306" y="5882135"/>
              <a:ext cx="1613587" cy="69095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5F0153-887C-3254-0697-BEDECB114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21499" y="5624182"/>
              <a:ext cx="1422401" cy="1063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9752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BA8A9-41DE-5E77-261A-B35C8462C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609" y="419709"/>
            <a:ext cx="10441580" cy="480387"/>
          </a:xfrm>
        </p:spPr>
        <p:txBody>
          <a:bodyPr/>
          <a:lstStyle/>
          <a:p>
            <a:r>
              <a:rPr lang="en-GB" dirty="0"/>
              <a:t>4. Le </a:t>
            </a:r>
            <a:r>
              <a:rPr lang="en-GB" dirty="0" err="1"/>
              <a:t>rôle</a:t>
            </a:r>
            <a:r>
              <a:rPr lang="en-GB" dirty="0"/>
              <a:t> du </a:t>
            </a:r>
            <a:r>
              <a:rPr lang="en-GB" dirty="0" err="1"/>
              <a:t>banquier</a:t>
            </a:r>
            <a:r>
              <a:rPr lang="en-GB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E36E7-4F96-D1E6-8C1F-7F7275D02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1200" y="498678"/>
            <a:ext cx="611506" cy="363318"/>
          </a:xfrm>
        </p:spPr>
        <p:txBody>
          <a:bodyPr/>
          <a:lstStyle/>
          <a:p>
            <a:fld id="{EFF42165-272D-194C-B6C4-39999AD6FED6}" type="slidenum">
              <a:rPr lang="en-LU" sz="2000" smtClean="0"/>
              <a:pPr/>
              <a:t>16</a:t>
            </a:fld>
            <a:endParaRPr lang="en-LU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3C4318-EE7D-78F3-20FB-6432C370FE27}"/>
              </a:ext>
            </a:extLst>
          </p:cNvPr>
          <p:cNvSpPr txBox="1">
            <a:spLocks/>
          </p:cNvSpPr>
          <p:nvPr/>
        </p:nvSpPr>
        <p:spPr>
          <a:xfrm>
            <a:off x="1939187" y="1172288"/>
            <a:ext cx="8313626" cy="680069"/>
          </a:xfrm>
          <a:prstGeom prst="roundRect">
            <a:avLst/>
          </a:prstGeom>
          <a:ln>
            <a:solidFill>
              <a:srgbClr val="003366"/>
            </a:solidFill>
          </a:ln>
        </p:spPr>
        <p:txBody>
          <a:bodyPr anchor="b"/>
          <a:lstStyle>
            <a:defPPr>
              <a:defRPr lang="en-L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LU" dirty="0"/>
              <a:t>Que vous projetiez d’investir ou non dans ces produits durables, quelles seraient selon vous les sources d’information les plus fiables?</a:t>
            </a:r>
            <a:endParaRPr lang="fr-FR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588D58-2456-225B-557B-E841DD6D8BCB}"/>
              </a:ext>
            </a:extLst>
          </p:cNvPr>
          <p:cNvCxnSpPr>
            <a:cxnSpLocks/>
          </p:cNvCxnSpPr>
          <p:nvPr/>
        </p:nvCxnSpPr>
        <p:spPr>
          <a:xfrm>
            <a:off x="5127871" y="2202796"/>
            <a:ext cx="0" cy="2929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6C30E5-3016-AFC8-DE07-32EEA8A428D1}"/>
              </a:ext>
            </a:extLst>
          </p:cNvPr>
          <p:cNvCxnSpPr>
            <a:cxnSpLocks/>
          </p:cNvCxnSpPr>
          <p:nvPr/>
        </p:nvCxnSpPr>
        <p:spPr>
          <a:xfrm>
            <a:off x="5668502" y="2200423"/>
            <a:ext cx="0" cy="2929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DCBBA8-9563-8C20-5B31-D096F8B90AFF}"/>
              </a:ext>
            </a:extLst>
          </p:cNvPr>
          <p:cNvCxnSpPr>
            <a:cxnSpLocks/>
          </p:cNvCxnSpPr>
          <p:nvPr/>
        </p:nvCxnSpPr>
        <p:spPr>
          <a:xfrm>
            <a:off x="6209134" y="2199237"/>
            <a:ext cx="0" cy="2929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664A3C-FED5-1832-D452-F12A2D078D49}"/>
              </a:ext>
            </a:extLst>
          </p:cNvPr>
          <p:cNvCxnSpPr>
            <a:cxnSpLocks/>
          </p:cNvCxnSpPr>
          <p:nvPr/>
        </p:nvCxnSpPr>
        <p:spPr>
          <a:xfrm>
            <a:off x="5164698" y="3100737"/>
            <a:ext cx="1576251" cy="0"/>
          </a:xfrm>
          <a:prstGeom prst="line">
            <a:avLst/>
          </a:prstGeom>
          <a:ln w="57150">
            <a:solidFill>
              <a:srgbClr val="3CA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B5339C-1AF8-EA1C-0ED7-F0B18D93D525}"/>
              </a:ext>
            </a:extLst>
          </p:cNvPr>
          <p:cNvCxnSpPr>
            <a:cxnSpLocks/>
          </p:cNvCxnSpPr>
          <p:nvPr/>
        </p:nvCxnSpPr>
        <p:spPr>
          <a:xfrm>
            <a:off x="5509235" y="3647590"/>
            <a:ext cx="1220234" cy="0"/>
          </a:xfrm>
          <a:prstGeom prst="line">
            <a:avLst/>
          </a:prstGeom>
          <a:ln w="57150">
            <a:solidFill>
              <a:srgbClr val="3CA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8D2983-E678-A502-2749-D62A133C4BF6}"/>
              </a:ext>
            </a:extLst>
          </p:cNvPr>
          <p:cNvCxnSpPr>
            <a:cxnSpLocks/>
          </p:cNvCxnSpPr>
          <p:nvPr/>
        </p:nvCxnSpPr>
        <p:spPr>
          <a:xfrm>
            <a:off x="5668503" y="4194443"/>
            <a:ext cx="1065429" cy="0"/>
          </a:xfrm>
          <a:prstGeom prst="line">
            <a:avLst/>
          </a:prstGeom>
          <a:ln w="57150">
            <a:solidFill>
              <a:srgbClr val="3CA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568C9F6-41AB-EE49-983A-06F79D884138}"/>
              </a:ext>
            </a:extLst>
          </p:cNvPr>
          <p:cNvSpPr/>
          <p:nvPr/>
        </p:nvSpPr>
        <p:spPr>
          <a:xfrm>
            <a:off x="4065162" y="2311084"/>
            <a:ext cx="475883" cy="475883"/>
          </a:xfrm>
          <a:prstGeom prst="ellipse">
            <a:avLst/>
          </a:prstGeom>
          <a:solidFill>
            <a:srgbClr val="3CA642"/>
          </a:solidFill>
          <a:ln>
            <a:solidFill>
              <a:srgbClr val="3CA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700302-77B2-A0AC-271E-71574E32ADEB}"/>
              </a:ext>
            </a:extLst>
          </p:cNvPr>
          <p:cNvSpPr/>
          <p:nvPr/>
        </p:nvSpPr>
        <p:spPr>
          <a:xfrm>
            <a:off x="5076552" y="3407248"/>
            <a:ext cx="475883" cy="475883"/>
          </a:xfrm>
          <a:prstGeom prst="ellipse">
            <a:avLst/>
          </a:prstGeom>
          <a:solidFill>
            <a:srgbClr val="3CA642"/>
          </a:solidFill>
          <a:ln>
            <a:solidFill>
              <a:srgbClr val="3CA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18B03B6-B245-B844-95AD-7D4321826890}"/>
              </a:ext>
            </a:extLst>
          </p:cNvPr>
          <p:cNvSpPr/>
          <p:nvPr/>
        </p:nvSpPr>
        <p:spPr>
          <a:xfrm>
            <a:off x="5299510" y="3962399"/>
            <a:ext cx="475883" cy="475883"/>
          </a:xfrm>
          <a:prstGeom prst="ellipse">
            <a:avLst/>
          </a:prstGeom>
          <a:solidFill>
            <a:srgbClr val="3CA642"/>
          </a:solidFill>
          <a:ln>
            <a:solidFill>
              <a:srgbClr val="3CA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C2DF500-F8FC-0EA1-CD73-2A59BEBE39D7}"/>
              </a:ext>
            </a:extLst>
          </p:cNvPr>
          <p:cNvSpPr/>
          <p:nvPr/>
        </p:nvSpPr>
        <p:spPr>
          <a:xfrm>
            <a:off x="4686796" y="2875160"/>
            <a:ext cx="475883" cy="475883"/>
          </a:xfrm>
          <a:prstGeom prst="ellipse">
            <a:avLst/>
          </a:prstGeom>
          <a:solidFill>
            <a:srgbClr val="3CA642"/>
          </a:solidFill>
          <a:ln>
            <a:solidFill>
              <a:srgbClr val="3CA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E2276B-7F7D-711E-3A60-31A4C66A0B61}"/>
              </a:ext>
            </a:extLst>
          </p:cNvPr>
          <p:cNvSpPr txBox="1"/>
          <p:nvPr/>
        </p:nvSpPr>
        <p:spPr>
          <a:xfrm>
            <a:off x="5075264" y="3479656"/>
            <a:ext cx="880831" cy="392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37%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DF42D4-D495-421D-01AA-FF7AE0FDD2C1}"/>
              </a:ext>
            </a:extLst>
          </p:cNvPr>
          <p:cNvSpPr txBox="1"/>
          <p:nvPr/>
        </p:nvSpPr>
        <p:spPr>
          <a:xfrm>
            <a:off x="5297895" y="4044890"/>
            <a:ext cx="880831" cy="392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31%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0C5583-16CA-48FD-109E-EFF984096B79}"/>
              </a:ext>
            </a:extLst>
          </p:cNvPr>
          <p:cNvSpPr txBox="1"/>
          <p:nvPr/>
        </p:nvSpPr>
        <p:spPr>
          <a:xfrm>
            <a:off x="4673779" y="2953559"/>
            <a:ext cx="880831" cy="392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44%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75C6BC-686D-54F0-AA6E-2B27EC1065ED}"/>
              </a:ext>
            </a:extLst>
          </p:cNvPr>
          <p:cNvCxnSpPr>
            <a:cxnSpLocks/>
          </p:cNvCxnSpPr>
          <p:nvPr/>
        </p:nvCxnSpPr>
        <p:spPr>
          <a:xfrm>
            <a:off x="5757779" y="4741295"/>
            <a:ext cx="980616" cy="0"/>
          </a:xfrm>
          <a:prstGeom prst="line">
            <a:avLst/>
          </a:prstGeom>
          <a:ln w="57150">
            <a:solidFill>
              <a:srgbClr val="3CA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8CC391-DBD6-EBE1-F31F-1938EEEAB374}"/>
              </a:ext>
            </a:extLst>
          </p:cNvPr>
          <p:cNvCxnSpPr>
            <a:cxnSpLocks/>
          </p:cNvCxnSpPr>
          <p:nvPr/>
        </p:nvCxnSpPr>
        <p:spPr>
          <a:xfrm>
            <a:off x="4587239" y="2201609"/>
            <a:ext cx="0" cy="2929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7F3FB39C-EDDA-544B-88E6-CF1DFBFB9C58}"/>
              </a:ext>
            </a:extLst>
          </p:cNvPr>
          <p:cNvSpPr/>
          <p:nvPr/>
        </p:nvSpPr>
        <p:spPr>
          <a:xfrm>
            <a:off x="5434494" y="4516680"/>
            <a:ext cx="475883" cy="475883"/>
          </a:xfrm>
          <a:prstGeom prst="ellipse">
            <a:avLst/>
          </a:prstGeom>
          <a:solidFill>
            <a:srgbClr val="3CA642"/>
          </a:solidFill>
          <a:ln>
            <a:solidFill>
              <a:srgbClr val="3CA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5E95B9-6396-0A3E-5945-32907AD77C3A}"/>
              </a:ext>
            </a:extLst>
          </p:cNvPr>
          <p:cNvSpPr txBox="1"/>
          <p:nvPr/>
        </p:nvSpPr>
        <p:spPr>
          <a:xfrm>
            <a:off x="5431964" y="4603369"/>
            <a:ext cx="880831" cy="392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29%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15D3900-11D3-ABF9-D49D-511968022811}"/>
              </a:ext>
            </a:extLst>
          </p:cNvPr>
          <p:cNvCxnSpPr>
            <a:cxnSpLocks/>
          </p:cNvCxnSpPr>
          <p:nvPr/>
        </p:nvCxnSpPr>
        <p:spPr>
          <a:xfrm>
            <a:off x="4486196" y="2553885"/>
            <a:ext cx="2252200" cy="0"/>
          </a:xfrm>
          <a:prstGeom prst="line">
            <a:avLst/>
          </a:prstGeom>
          <a:ln w="57150">
            <a:solidFill>
              <a:srgbClr val="3CA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2ABC77B-F00F-4100-5C26-CDF492722BD9}"/>
              </a:ext>
            </a:extLst>
          </p:cNvPr>
          <p:cNvSpPr txBox="1"/>
          <p:nvPr/>
        </p:nvSpPr>
        <p:spPr>
          <a:xfrm>
            <a:off x="4051415" y="2389796"/>
            <a:ext cx="880831" cy="392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61%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98D51B-9E65-F4E1-49C1-538CE3611404}"/>
              </a:ext>
            </a:extLst>
          </p:cNvPr>
          <p:cNvSpPr txBox="1"/>
          <p:nvPr/>
        </p:nvSpPr>
        <p:spPr>
          <a:xfrm>
            <a:off x="6734003" y="2399819"/>
            <a:ext cx="1551624" cy="336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>
                <a:solidFill>
                  <a:srgbClr val="004479"/>
                </a:solidFill>
                <a:latin typeface="Avenir Next" panose="020B0503020202020204" pitchFamily="34" charset="0"/>
                <a:cs typeface="Arial" panose="020B0604020202020204" pitchFamily="34" charset="0"/>
              </a:rPr>
              <a:t>Les banques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A7AB4F-DEAC-608E-ECDD-B7717DD8622C}"/>
              </a:ext>
            </a:extLst>
          </p:cNvPr>
          <p:cNvSpPr txBox="1"/>
          <p:nvPr/>
        </p:nvSpPr>
        <p:spPr>
          <a:xfrm>
            <a:off x="6734003" y="2806559"/>
            <a:ext cx="1934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>
                <a:solidFill>
                  <a:srgbClr val="004479"/>
                </a:solidFill>
                <a:latin typeface="Avenir Next" panose="020B0503020202020204" pitchFamily="34" charset="0"/>
                <a:cs typeface="Arial" panose="020B0604020202020204" pitchFamily="34" charset="0"/>
              </a:rPr>
              <a:t>La presse économique et financière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7B67E5-79F5-CCF2-0D9A-26338FD5F5DC}"/>
              </a:ext>
            </a:extLst>
          </p:cNvPr>
          <p:cNvSpPr txBox="1"/>
          <p:nvPr/>
        </p:nvSpPr>
        <p:spPr>
          <a:xfrm>
            <a:off x="6738393" y="3427026"/>
            <a:ext cx="1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>
                <a:solidFill>
                  <a:srgbClr val="004479"/>
                </a:solidFill>
                <a:latin typeface="Avenir Next" panose="020B0503020202020204" pitchFamily="34" charset="0"/>
                <a:cs typeface="Arial" panose="020B0604020202020204" pitchFamily="34" charset="0"/>
              </a:rPr>
              <a:t>Les conseillers financiers indépendants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4534A6-CD97-BDF5-93EE-8DC9F2AA3514}"/>
              </a:ext>
            </a:extLst>
          </p:cNvPr>
          <p:cNvSpPr txBox="1"/>
          <p:nvPr/>
        </p:nvSpPr>
        <p:spPr>
          <a:xfrm>
            <a:off x="6729420" y="4020211"/>
            <a:ext cx="1238437" cy="336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>
                <a:solidFill>
                  <a:srgbClr val="004479"/>
                </a:solidFill>
                <a:latin typeface="Avenir Next" panose="020B0503020202020204" pitchFamily="34" charset="0"/>
                <a:cs typeface="Arial" panose="020B0604020202020204" pitchFamily="34" charset="0"/>
              </a:rPr>
              <a:t>Les proches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0FF85A-3EF6-3F16-8A6C-EF527E2CA053}"/>
              </a:ext>
            </a:extLst>
          </p:cNvPr>
          <p:cNvSpPr txBox="1"/>
          <p:nvPr/>
        </p:nvSpPr>
        <p:spPr>
          <a:xfrm>
            <a:off x="6735062" y="4475735"/>
            <a:ext cx="2421392" cy="560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>
                <a:solidFill>
                  <a:srgbClr val="004479"/>
                </a:solidFill>
                <a:latin typeface="Avenir Next" panose="020B0503020202020204" pitchFamily="34" charset="0"/>
                <a:cs typeface="Arial" panose="020B0604020202020204" pitchFamily="34" charset="0"/>
              </a:rPr>
              <a:t>Internet </a:t>
            </a:r>
          </a:p>
          <a:p>
            <a:pPr algn="just"/>
            <a:r>
              <a:rPr lang="fr-FR" sz="1200" dirty="0">
                <a:solidFill>
                  <a:srgbClr val="004479"/>
                </a:solidFill>
                <a:latin typeface="Avenir Next" panose="020B0503020202020204" pitchFamily="34" charset="0"/>
                <a:cs typeface="Arial" panose="020B0604020202020204" pitchFamily="34" charset="0"/>
              </a:rPr>
              <a:t>(hors réseaux sociaux)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A71BA07-55DD-36EE-F331-B9046BF16899}"/>
              </a:ext>
            </a:extLst>
          </p:cNvPr>
          <p:cNvCxnSpPr>
            <a:cxnSpLocks/>
          </p:cNvCxnSpPr>
          <p:nvPr/>
        </p:nvCxnSpPr>
        <p:spPr>
          <a:xfrm>
            <a:off x="6749764" y="2203984"/>
            <a:ext cx="0" cy="292970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013453FA-C113-ABFA-4B7A-545D54B045C8}"/>
              </a:ext>
            </a:extLst>
          </p:cNvPr>
          <p:cNvSpPr/>
          <p:nvPr/>
        </p:nvSpPr>
        <p:spPr>
          <a:xfrm>
            <a:off x="3028259" y="2186878"/>
            <a:ext cx="717414" cy="499426"/>
          </a:xfrm>
          <a:prstGeom prst="roundRect">
            <a:avLst/>
          </a:prstGeom>
          <a:solidFill>
            <a:srgbClr val="004479"/>
          </a:solidFill>
          <a:ln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40" name="Triangle 39">
            <a:extLst>
              <a:ext uri="{FF2B5EF4-FFF2-40B4-BE49-F238E27FC236}">
                <a16:creationId xmlns:a16="http://schemas.microsoft.com/office/drawing/2014/main" id="{F75C6D24-E12C-0F4F-3DD2-97DFEECA096B}"/>
              </a:ext>
            </a:extLst>
          </p:cNvPr>
          <p:cNvSpPr/>
          <p:nvPr/>
        </p:nvSpPr>
        <p:spPr>
          <a:xfrm rot="5400000">
            <a:off x="3703713" y="2352372"/>
            <a:ext cx="237422" cy="166472"/>
          </a:xfrm>
          <a:prstGeom prst="triangle">
            <a:avLst/>
          </a:prstGeom>
          <a:solidFill>
            <a:srgbClr val="004479"/>
          </a:solidFill>
          <a:ln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88C0C04-9237-0A48-7A14-B94A617EC0B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9080" y="2215462"/>
            <a:ext cx="421056" cy="421056"/>
          </a:xfrm>
          <a:prstGeom prst="rect">
            <a:avLst/>
          </a:prstGeom>
        </p:spPr>
      </p:pic>
      <p:sp>
        <p:nvSpPr>
          <p:cNvPr id="42" name="Triangle 41">
            <a:extLst>
              <a:ext uri="{FF2B5EF4-FFF2-40B4-BE49-F238E27FC236}">
                <a16:creationId xmlns:a16="http://schemas.microsoft.com/office/drawing/2014/main" id="{BAF2DDE5-C56B-24DF-767B-C43DCB9C28AB}"/>
              </a:ext>
            </a:extLst>
          </p:cNvPr>
          <p:cNvSpPr/>
          <p:nvPr/>
        </p:nvSpPr>
        <p:spPr>
          <a:xfrm rot="5400000">
            <a:off x="4182441" y="3035461"/>
            <a:ext cx="237422" cy="166472"/>
          </a:xfrm>
          <a:prstGeom prst="triangle">
            <a:avLst/>
          </a:prstGeom>
          <a:solidFill>
            <a:srgbClr val="004479"/>
          </a:solidFill>
          <a:ln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b="1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8DEE8D4-B863-12CB-86FE-B84EDC130AC2}"/>
              </a:ext>
            </a:extLst>
          </p:cNvPr>
          <p:cNvSpPr/>
          <p:nvPr/>
        </p:nvSpPr>
        <p:spPr>
          <a:xfrm>
            <a:off x="3843788" y="3465624"/>
            <a:ext cx="717414" cy="499426"/>
          </a:xfrm>
          <a:prstGeom prst="roundRect">
            <a:avLst/>
          </a:prstGeom>
          <a:solidFill>
            <a:srgbClr val="004479"/>
          </a:solidFill>
          <a:ln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b="1"/>
          </a:p>
        </p:txBody>
      </p:sp>
      <p:sp>
        <p:nvSpPr>
          <p:cNvPr id="44" name="Triangle 43">
            <a:extLst>
              <a:ext uri="{FF2B5EF4-FFF2-40B4-BE49-F238E27FC236}">
                <a16:creationId xmlns:a16="http://schemas.microsoft.com/office/drawing/2014/main" id="{98BBE83E-9A45-A875-68DF-6F0BCF528C1F}"/>
              </a:ext>
            </a:extLst>
          </p:cNvPr>
          <p:cNvSpPr/>
          <p:nvPr/>
        </p:nvSpPr>
        <p:spPr>
          <a:xfrm rot="5400000">
            <a:off x="4534661" y="3636935"/>
            <a:ext cx="237422" cy="166472"/>
          </a:xfrm>
          <a:prstGeom prst="triangle">
            <a:avLst/>
          </a:prstGeom>
          <a:solidFill>
            <a:srgbClr val="004479"/>
          </a:solidFill>
          <a:ln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b="1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9DCA410-D871-FD53-F810-F3265E31729A}"/>
              </a:ext>
            </a:extLst>
          </p:cNvPr>
          <p:cNvSpPr/>
          <p:nvPr/>
        </p:nvSpPr>
        <p:spPr>
          <a:xfrm>
            <a:off x="3491568" y="2848731"/>
            <a:ext cx="717414" cy="499426"/>
          </a:xfrm>
          <a:prstGeom prst="roundRect">
            <a:avLst/>
          </a:prstGeom>
          <a:solidFill>
            <a:srgbClr val="004479"/>
          </a:solidFill>
          <a:ln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34571DA-1C29-63DE-2D5D-C89F760477A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4284" y="2888541"/>
            <a:ext cx="416165" cy="4161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3F41745-64CE-88EE-1649-05872F5F68F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5652" y="3499048"/>
            <a:ext cx="441207" cy="44120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45B4971D-345B-03C5-2092-0F4D528B0765}"/>
              </a:ext>
            </a:extLst>
          </p:cNvPr>
          <p:cNvGrpSpPr/>
          <p:nvPr/>
        </p:nvGrpSpPr>
        <p:grpSpPr>
          <a:xfrm>
            <a:off x="3855796" y="5852620"/>
            <a:ext cx="4225927" cy="916172"/>
            <a:chOff x="3439747" y="5624182"/>
            <a:chExt cx="4904153" cy="106321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1D34EE2-F216-8D48-35F1-52DA939982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747" y="5769671"/>
              <a:ext cx="1030653" cy="80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41F75AA-E836-068F-92A1-23BAD8586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46306" y="5882135"/>
              <a:ext cx="1613587" cy="690957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924FBC1-E283-A8C9-1841-5F06F5222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21499" y="5624182"/>
              <a:ext cx="1422401" cy="1063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001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3BB899C-E177-1350-1DB2-11181CB3221A}"/>
              </a:ext>
            </a:extLst>
          </p:cNvPr>
          <p:cNvSpPr/>
          <p:nvPr/>
        </p:nvSpPr>
        <p:spPr>
          <a:xfrm>
            <a:off x="689015" y="361080"/>
            <a:ext cx="10813970" cy="569939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5D3F08-57FE-41D3-B143-145EEFAD890C}"/>
              </a:ext>
            </a:extLst>
          </p:cNvPr>
          <p:cNvSpPr txBox="1"/>
          <p:nvPr/>
        </p:nvSpPr>
        <p:spPr>
          <a:xfrm>
            <a:off x="1009175" y="328281"/>
            <a:ext cx="10493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Compréhension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besoin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d’information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E7C002C-507F-F9D8-E508-6EB64E261E0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5060" y="2325325"/>
            <a:ext cx="843736" cy="84373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A000496-8069-E98A-4C9C-8E18693B7BF6}"/>
              </a:ext>
            </a:extLst>
          </p:cNvPr>
          <p:cNvSpPr/>
          <p:nvPr/>
        </p:nvSpPr>
        <p:spPr bwMode="ltGray">
          <a:xfrm>
            <a:off x="2469151" y="1997715"/>
            <a:ext cx="8806830" cy="319523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400" b="0" dirty="0" err="1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913704-DF08-199A-A36D-4BEC10BA247F}"/>
              </a:ext>
            </a:extLst>
          </p:cNvPr>
          <p:cNvSpPr/>
          <p:nvPr/>
        </p:nvSpPr>
        <p:spPr>
          <a:xfrm>
            <a:off x="2874214" y="3099705"/>
            <a:ext cx="399826" cy="324280"/>
          </a:xfrm>
          <a:prstGeom prst="rect">
            <a:avLst/>
          </a:prstGeom>
          <a:solidFill>
            <a:srgbClr val="D82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544A132-FB03-8E49-08FA-F265A48A50D2}"/>
              </a:ext>
            </a:extLst>
          </p:cNvPr>
          <p:cNvGrpSpPr/>
          <p:nvPr/>
        </p:nvGrpSpPr>
        <p:grpSpPr>
          <a:xfrm>
            <a:off x="1779668" y="1997715"/>
            <a:ext cx="8803877" cy="2870959"/>
            <a:chOff x="331881" y="1341768"/>
            <a:chExt cx="6389026" cy="208347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E40D16F-7A67-C8ED-F838-66EAFBF2DB18}"/>
                </a:ext>
              </a:extLst>
            </p:cNvPr>
            <p:cNvSpPr/>
            <p:nvPr/>
          </p:nvSpPr>
          <p:spPr bwMode="ltGray">
            <a:xfrm>
              <a:off x="331881" y="1341768"/>
              <a:ext cx="5526075" cy="2004936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400" b="0" dirty="0" err="1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55F5F8-EE21-5F35-8206-6EAA135BFF60}"/>
                </a:ext>
              </a:extLst>
            </p:cNvPr>
            <p:cNvSpPr txBox="1"/>
            <p:nvPr/>
          </p:nvSpPr>
          <p:spPr>
            <a:xfrm>
              <a:off x="2368494" y="1848550"/>
              <a:ext cx="4352413" cy="10386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900" b="1" dirty="0">
                  <a:solidFill>
                    <a:srgbClr val="0044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Manque </a:t>
              </a:r>
              <a:r>
                <a:rPr lang="fr-CH" sz="2900" b="1" dirty="0">
                  <a:solidFill>
                    <a:srgbClr val="0044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connaissances </a:t>
              </a:r>
            </a:p>
            <a:p>
              <a:r>
                <a:rPr lang="fr-CH" sz="2900" b="1" dirty="0">
                  <a:solidFill>
                    <a:srgbClr val="0044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générales et besoin d’informations complémentaires </a:t>
              </a:r>
              <a:r>
                <a:rPr lang="en-LU" sz="2900" b="1" dirty="0">
                  <a:solidFill>
                    <a:srgbClr val="0044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fr-FR" sz="2900" b="1" dirty="0">
                <a:solidFill>
                  <a:srgbClr val="00447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0F2AC7BD-4942-B441-FC44-F71B5C02E23D}"/>
                </a:ext>
              </a:extLst>
            </p:cNvPr>
            <p:cNvSpPr/>
            <p:nvPr/>
          </p:nvSpPr>
          <p:spPr>
            <a:xfrm rot="5400000">
              <a:off x="1778681" y="2208674"/>
              <a:ext cx="437321" cy="290524"/>
            </a:xfrm>
            <a:prstGeom prst="triangle">
              <a:avLst/>
            </a:prstGeom>
            <a:solidFill>
              <a:srgbClr val="D82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01F3C5E3-8058-FF7D-FDB8-A27402B26514}"/>
                </a:ext>
              </a:extLst>
            </p:cNvPr>
            <p:cNvSpPr/>
            <p:nvPr/>
          </p:nvSpPr>
          <p:spPr>
            <a:xfrm>
              <a:off x="526975" y="1797007"/>
              <a:ext cx="1379784" cy="1065850"/>
            </a:xfrm>
            <a:prstGeom prst="roundRect">
              <a:avLst/>
            </a:prstGeom>
            <a:solidFill>
              <a:srgbClr val="D82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E099599-8EBF-098F-E911-3B490E530E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t="41704" b="-1"/>
            <a:stretch/>
          </p:blipFill>
          <p:spPr>
            <a:xfrm>
              <a:off x="798033" y="2327084"/>
              <a:ext cx="837667" cy="486950"/>
            </a:xfrm>
            <a:prstGeom prst="rect">
              <a:avLst/>
            </a:prstGeom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94733C5-9E44-3173-BE62-26793878DD12}"/>
                </a:ext>
              </a:extLst>
            </p:cNvPr>
            <p:cNvCxnSpPr>
              <a:cxnSpLocks/>
            </p:cNvCxnSpPr>
            <p:nvPr/>
          </p:nvCxnSpPr>
          <p:spPr>
            <a:xfrm>
              <a:off x="2308328" y="1912276"/>
              <a:ext cx="0" cy="913333"/>
            </a:xfrm>
            <a:prstGeom prst="line">
              <a:avLst/>
            </a:prstGeom>
            <a:ln w="38100">
              <a:solidFill>
                <a:srgbClr val="D82C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D9BFBB-4D41-1959-8220-9B70522A368F}"/>
                </a:ext>
              </a:extLst>
            </p:cNvPr>
            <p:cNvSpPr/>
            <p:nvPr/>
          </p:nvSpPr>
          <p:spPr bwMode="ltGray">
            <a:xfrm>
              <a:off x="335551" y="1420304"/>
              <a:ext cx="5526075" cy="2004936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400" b="0" dirty="0" err="1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B95D502-0F58-626E-C97B-7092D9A73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9103" y="1849714"/>
              <a:ext cx="529424" cy="529424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DD8AC1E-6CA4-89D1-C254-B6B405B5F3D0}"/>
              </a:ext>
            </a:extLst>
          </p:cNvPr>
          <p:cNvGrpSpPr/>
          <p:nvPr/>
        </p:nvGrpSpPr>
        <p:grpSpPr>
          <a:xfrm>
            <a:off x="3855796" y="5852620"/>
            <a:ext cx="4225927" cy="916172"/>
            <a:chOff x="3439747" y="5624182"/>
            <a:chExt cx="4904153" cy="106321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8F58CD1-BD55-5DC3-39F6-039367EDEB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747" y="5769671"/>
              <a:ext cx="1030653" cy="80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AC6D71-6221-4C46-8DC8-6C15CCED0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46306" y="5882135"/>
              <a:ext cx="1613587" cy="69095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10723C9-3523-4A5D-0651-363D725C3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21499" y="5624182"/>
              <a:ext cx="1422401" cy="1063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7221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BA8A9-41DE-5E77-261A-B35C8462C6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GB" dirty="0"/>
              <a:t>5. </a:t>
            </a:r>
            <a:r>
              <a:rPr lang="en-GB" dirty="0" err="1"/>
              <a:t>Compréhension</a:t>
            </a:r>
            <a:r>
              <a:rPr lang="en-GB" dirty="0"/>
              <a:t> et </a:t>
            </a:r>
            <a:r>
              <a:rPr lang="en-GB" dirty="0" err="1"/>
              <a:t>besoin</a:t>
            </a:r>
            <a:r>
              <a:rPr lang="en-GB" dirty="0"/>
              <a:t> </a:t>
            </a:r>
            <a:r>
              <a:rPr lang="en-GB" dirty="0" err="1"/>
              <a:t>d’information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216F0F-EE27-3A76-D942-C3302680A25A}"/>
              </a:ext>
            </a:extLst>
          </p:cNvPr>
          <p:cNvSpPr txBox="1">
            <a:spLocks/>
          </p:cNvSpPr>
          <p:nvPr/>
        </p:nvSpPr>
        <p:spPr>
          <a:xfrm>
            <a:off x="2781300" y="1314996"/>
            <a:ext cx="6629400" cy="404119"/>
          </a:xfrm>
          <a:prstGeom prst="roundRect">
            <a:avLst/>
          </a:prstGeom>
          <a:ln>
            <a:solidFill>
              <a:srgbClr val="003366"/>
            </a:solidFill>
          </a:ln>
        </p:spPr>
        <p:txBody>
          <a:bodyPr anchor="b"/>
          <a:lstStyle>
            <a:defPPr>
              <a:defRPr lang="en-L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LU" sz="1800" dirty="0"/>
              <a:t>Qu’évoque pour vous l'expression "Finance durable" 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B501251-840D-1CA4-2481-F872CECE6CF4}"/>
              </a:ext>
            </a:extLst>
          </p:cNvPr>
          <p:cNvSpPr/>
          <p:nvPr/>
        </p:nvSpPr>
        <p:spPr>
          <a:xfrm>
            <a:off x="3747644" y="2123504"/>
            <a:ext cx="1881919" cy="1107996"/>
          </a:xfrm>
          <a:prstGeom prst="roundRect">
            <a:avLst/>
          </a:prstGeom>
          <a:solidFill>
            <a:srgbClr val="E30513"/>
          </a:solidFill>
          <a:ln w="28575">
            <a:solidFill>
              <a:srgbClr val="E30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6EECDD-D0D5-F062-16A3-1B0B162C0376}"/>
              </a:ext>
            </a:extLst>
          </p:cNvPr>
          <p:cNvSpPr txBox="1"/>
          <p:nvPr/>
        </p:nvSpPr>
        <p:spPr>
          <a:xfrm>
            <a:off x="3803858" y="2143382"/>
            <a:ext cx="2429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66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47%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74A561-0E36-9AFC-6C16-BB9FC6489C11}"/>
              </a:ext>
            </a:extLst>
          </p:cNvPr>
          <p:cNvSpPr txBox="1"/>
          <p:nvPr/>
        </p:nvSpPr>
        <p:spPr>
          <a:xfrm>
            <a:off x="6015166" y="2451158"/>
            <a:ext cx="3073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1400" dirty="0">
                <a:solidFill>
                  <a:srgbClr val="004479"/>
                </a:solidFill>
                <a:latin typeface="Avenir Next" panose="020B0503020202020204" pitchFamily="34" charset="0"/>
              </a:rPr>
              <a:t>Ne savent pas  ou ont du mal à cerner ce qu’est la finance durable</a:t>
            </a:r>
            <a:endParaRPr lang="fr-FR" sz="1300" dirty="0">
              <a:solidFill>
                <a:srgbClr val="004479"/>
              </a:solidFill>
              <a:latin typeface="Avenir Next" panose="020B0503020202020204" pitchFamily="34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92634C5B-83BF-78DD-ECA3-CA113918D472}"/>
              </a:ext>
            </a:extLst>
          </p:cNvPr>
          <p:cNvSpPr/>
          <p:nvPr/>
        </p:nvSpPr>
        <p:spPr>
          <a:xfrm rot="5400000">
            <a:off x="5589413" y="2574445"/>
            <a:ext cx="300625" cy="206113"/>
          </a:xfrm>
          <a:prstGeom prst="triangle">
            <a:avLst/>
          </a:prstGeom>
          <a:solidFill>
            <a:srgbClr val="E30513"/>
          </a:solidFill>
          <a:ln>
            <a:solidFill>
              <a:srgbClr val="E30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3475AB-85D7-4126-B3D4-ABF1FB3486F6}"/>
              </a:ext>
            </a:extLst>
          </p:cNvPr>
          <p:cNvGrpSpPr/>
          <p:nvPr/>
        </p:nvGrpSpPr>
        <p:grpSpPr>
          <a:xfrm>
            <a:off x="3747644" y="3409499"/>
            <a:ext cx="4696712" cy="1147752"/>
            <a:chOff x="3747644" y="3505043"/>
            <a:chExt cx="4696712" cy="114775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DBD46AD-7201-ADAF-42FA-98F0C03FAFFD}"/>
                </a:ext>
              </a:extLst>
            </p:cNvPr>
            <p:cNvSpPr/>
            <p:nvPr/>
          </p:nvSpPr>
          <p:spPr>
            <a:xfrm>
              <a:off x="3747644" y="3505043"/>
              <a:ext cx="1881918" cy="1107996"/>
            </a:xfrm>
            <a:prstGeom prst="roundRect">
              <a:avLst/>
            </a:prstGeom>
            <a:solidFill>
              <a:srgbClr val="3CA642"/>
            </a:solidFill>
            <a:ln w="28575">
              <a:solidFill>
                <a:srgbClr val="3CA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F943FB-5788-7B5A-73B1-4320AAC46EE4}"/>
                </a:ext>
              </a:extLst>
            </p:cNvPr>
            <p:cNvSpPr txBox="1"/>
            <p:nvPr/>
          </p:nvSpPr>
          <p:spPr>
            <a:xfrm>
              <a:off x="3803858" y="3544799"/>
              <a:ext cx="242919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6600" b="1" dirty="0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43%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541A1E-8233-EBBE-B58C-4E50DBB570F0}"/>
                </a:ext>
              </a:extLst>
            </p:cNvPr>
            <p:cNvSpPr txBox="1"/>
            <p:nvPr/>
          </p:nvSpPr>
          <p:spPr>
            <a:xfrm>
              <a:off x="6015166" y="3791713"/>
              <a:ext cx="242919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300" dirty="0">
                  <a:solidFill>
                    <a:srgbClr val="004479"/>
                  </a:solidFill>
                  <a:latin typeface="Avenir Next" panose="020B0503020202020204" pitchFamily="34" charset="0"/>
                  <a:cs typeface="Arial Hebrew" pitchFamily="2" charset="-79"/>
                </a:rPr>
                <a:t>Associent finance durable et </a:t>
              </a:r>
            </a:p>
            <a:p>
              <a:pPr algn="just"/>
              <a:r>
                <a:rPr lang="fr-FR" sz="1300" dirty="0">
                  <a:solidFill>
                    <a:srgbClr val="004479"/>
                  </a:solidFill>
                  <a:latin typeface="Avenir Next" panose="020B0503020202020204" pitchFamily="34" charset="0"/>
                  <a:cs typeface="Arial Hebrew" pitchFamily="2" charset="-79"/>
                </a:rPr>
                <a:t>«impact sur l’environnement»</a:t>
              </a:r>
              <a:endParaRPr lang="fr-FR" sz="1300" dirty="0">
                <a:solidFill>
                  <a:srgbClr val="004479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373DA430-6859-9CCB-3B94-6614BFF1087E}"/>
                </a:ext>
              </a:extLst>
            </p:cNvPr>
            <p:cNvSpPr/>
            <p:nvPr/>
          </p:nvSpPr>
          <p:spPr>
            <a:xfrm rot="5400000">
              <a:off x="5596532" y="3934879"/>
              <a:ext cx="300625" cy="206113"/>
            </a:xfrm>
            <a:prstGeom prst="triangle">
              <a:avLst/>
            </a:prstGeom>
            <a:solidFill>
              <a:srgbClr val="3CA642"/>
            </a:solidFill>
            <a:ln>
              <a:solidFill>
                <a:srgbClr val="3CA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53063BB-4CC5-CBA0-4B55-334E20B19F33}"/>
              </a:ext>
            </a:extLst>
          </p:cNvPr>
          <p:cNvGrpSpPr/>
          <p:nvPr/>
        </p:nvGrpSpPr>
        <p:grpSpPr>
          <a:xfrm>
            <a:off x="3855796" y="5852620"/>
            <a:ext cx="4225927" cy="916172"/>
            <a:chOff x="3439747" y="5624182"/>
            <a:chExt cx="4904153" cy="10632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1C5ABCC-CF25-05AA-61A7-E34F20CF38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747" y="5769671"/>
              <a:ext cx="1030653" cy="80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7BEECDF-4AC6-9404-D81A-176B6685E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6306" y="5882135"/>
              <a:ext cx="1613587" cy="69095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41CBE1C-D0F7-76ED-EB30-FF71170D4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21499" y="5624182"/>
              <a:ext cx="1422401" cy="1063210"/>
            </a:xfrm>
            <a:prstGeom prst="rect">
              <a:avLst/>
            </a:prstGeom>
          </p:spPr>
        </p:pic>
      </p:grp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BD04B345-D1EE-3FED-579B-E7098D915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370" y="536778"/>
            <a:ext cx="611759" cy="285206"/>
          </a:xfrm>
        </p:spPr>
        <p:txBody>
          <a:bodyPr/>
          <a:lstStyle/>
          <a:p>
            <a:fld id="{EFF42165-272D-194C-B6C4-39999AD6FED6}" type="slidenum">
              <a:rPr lang="en-LU" sz="2400" smtClean="0"/>
              <a:pPr/>
              <a:t>18</a:t>
            </a:fld>
            <a:endParaRPr lang="en-LU" sz="24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C7F0196-6789-9881-75C3-F108F8973228}"/>
              </a:ext>
            </a:extLst>
          </p:cNvPr>
          <p:cNvSpPr/>
          <p:nvPr/>
        </p:nvSpPr>
        <p:spPr>
          <a:xfrm>
            <a:off x="3747644" y="4714101"/>
            <a:ext cx="1881918" cy="1107996"/>
          </a:xfrm>
          <a:prstGeom prst="roundRect">
            <a:avLst/>
          </a:prstGeom>
          <a:solidFill>
            <a:srgbClr val="CC9933"/>
          </a:solidFill>
          <a:ln w="28575">
            <a:solidFill>
              <a:srgbClr val="CC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B3C22E-309D-4F69-C6D7-7C1B80185503}"/>
              </a:ext>
            </a:extLst>
          </p:cNvPr>
          <p:cNvSpPr txBox="1"/>
          <p:nvPr/>
        </p:nvSpPr>
        <p:spPr>
          <a:xfrm>
            <a:off x="6015166" y="5000771"/>
            <a:ext cx="24291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300" dirty="0">
                <a:solidFill>
                  <a:srgbClr val="004479"/>
                </a:solidFill>
                <a:latin typeface="Avenir Next" panose="020B0503020202020204" pitchFamily="34" charset="0"/>
                <a:cs typeface="Arial Hebrew" pitchFamily="2" charset="-79"/>
              </a:rPr>
              <a:t>Autre (p. ex. responsabilité sociale, commerce équitable)</a:t>
            </a:r>
            <a:endParaRPr lang="fr-FR" sz="1300" dirty="0">
              <a:solidFill>
                <a:srgbClr val="004479"/>
              </a:solidFill>
              <a:latin typeface="Avenir Next" panose="020B0503020202020204" pitchFamily="34" charset="0"/>
            </a:endParaRPr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9D69786E-55E4-35D2-ED37-CFC78B92CBCD}"/>
              </a:ext>
            </a:extLst>
          </p:cNvPr>
          <p:cNvSpPr/>
          <p:nvPr/>
        </p:nvSpPr>
        <p:spPr>
          <a:xfrm rot="5400000">
            <a:off x="5596532" y="5143937"/>
            <a:ext cx="300625" cy="206113"/>
          </a:xfrm>
          <a:prstGeom prst="triangle">
            <a:avLst/>
          </a:prstGeom>
          <a:solidFill>
            <a:srgbClr val="CC9933"/>
          </a:solidFill>
          <a:ln>
            <a:solidFill>
              <a:srgbClr val="CC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14FE37-97D2-62B1-EDC4-1CEA26B4D451}"/>
              </a:ext>
            </a:extLst>
          </p:cNvPr>
          <p:cNvSpPr txBox="1"/>
          <p:nvPr/>
        </p:nvSpPr>
        <p:spPr>
          <a:xfrm>
            <a:off x="3803858" y="4753857"/>
            <a:ext cx="2429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66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3796508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BA8A9-41DE-5E77-261A-B35C8462C6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GB" dirty="0"/>
              <a:t>5. </a:t>
            </a:r>
            <a:r>
              <a:rPr lang="en-GB" dirty="0" err="1"/>
              <a:t>Compréhension</a:t>
            </a:r>
            <a:r>
              <a:rPr lang="en-GB" dirty="0"/>
              <a:t> et </a:t>
            </a:r>
            <a:r>
              <a:rPr lang="en-GB" dirty="0" err="1"/>
              <a:t>besoin</a:t>
            </a:r>
            <a:r>
              <a:rPr lang="en-GB" dirty="0"/>
              <a:t> </a:t>
            </a:r>
            <a:r>
              <a:rPr lang="en-GB" dirty="0" err="1"/>
              <a:t>d’information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E36E7-4F96-D1E6-8C1F-7F7275D02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370" y="536778"/>
            <a:ext cx="611759" cy="285206"/>
          </a:xfrm>
        </p:spPr>
        <p:txBody>
          <a:bodyPr/>
          <a:lstStyle/>
          <a:p>
            <a:fld id="{EFF42165-272D-194C-B6C4-39999AD6FED6}" type="slidenum">
              <a:rPr lang="en-LU" sz="2400" smtClean="0"/>
              <a:pPr/>
              <a:t>19</a:t>
            </a:fld>
            <a:endParaRPr lang="en-LU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216F0F-EE27-3A76-D942-C3302680A25A}"/>
              </a:ext>
            </a:extLst>
          </p:cNvPr>
          <p:cNvSpPr txBox="1">
            <a:spLocks/>
          </p:cNvSpPr>
          <p:nvPr/>
        </p:nvSpPr>
        <p:spPr>
          <a:xfrm>
            <a:off x="1427838" y="1131708"/>
            <a:ext cx="9336323" cy="627124"/>
          </a:xfrm>
          <a:prstGeom prst="roundRect">
            <a:avLst/>
          </a:prstGeom>
          <a:ln>
            <a:solidFill>
              <a:srgbClr val="003366"/>
            </a:solidFill>
          </a:ln>
        </p:spPr>
        <p:txBody>
          <a:bodyPr anchor="b"/>
          <a:lstStyle>
            <a:defPPr>
              <a:defRPr lang="en-L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LU" sz="1800" dirty="0"/>
              <a:t>Est-ce que le grand public devrait être davantage informé pour mieux comprendre et appréhender le sujet de la durabilité dans le monde de la finance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CD641-6CC8-E23B-27A3-2CF19F835E8B}"/>
              </a:ext>
            </a:extLst>
          </p:cNvPr>
          <p:cNvSpPr txBox="1"/>
          <p:nvPr/>
        </p:nvSpPr>
        <p:spPr>
          <a:xfrm>
            <a:off x="4265841" y="1784883"/>
            <a:ext cx="135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E30413"/>
                </a:solidFill>
                <a:latin typeface="Avenir Next" panose="020B0503020202020204" pitchFamily="34" charset="0"/>
              </a:rPr>
              <a:t>1% :</a:t>
            </a:r>
            <a:br>
              <a:rPr lang="fr-FR" sz="1200" dirty="0">
                <a:solidFill>
                  <a:srgbClr val="E30413"/>
                </a:solidFill>
                <a:latin typeface="Avenir Next" panose="020B0503020202020204" pitchFamily="34" charset="0"/>
              </a:rPr>
            </a:br>
            <a:r>
              <a:rPr lang="fr-FR" sz="1200" dirty="0">
                <a:solidFill>
                  <a:srgbClr val="E30413"/>
                </a:solidFill>
                <a:latin typeface="Avenir Next" panose="020B0503020202020204" pitchFamily="34" charset="0"/>
              </a:rPr>
              <a:t>Pas du tout d’accord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7D1C402-8FA8-EEF0-AD02-0E1F099B2E45}"/>
              </a:ext>
            </a:extLst>
          </p:cNvPr>
          <p:cNvGraphicFramePr/>
          <p:nvPr/>
        </p:nvGraphicFramePr>
        <p:xfrm>
          <a:off x="3123887" y="2039290"/>
          <a:ext cx="6000823" cy="3644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F383406-B4D7-38C1-2680-E08EDCC9D112}"/>
              </a:ext>
            </a:extLst>
          </p:cNvPr>
          <p:cNvSpPr txBox="1"/>
          <p:nvPr/>
        </p:nvSpPr>
        <p:spPr>
          <a:xfrm>
            <a:off x="3146799" y="4664384"/>
            <a:ext cx="1443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ACFF"/>
                </a:solidFill>
                <a:latin typeface="Avenir Next" panose="020B0503020202020204" pitchFamily="34" charset="0"/>
              </a:rPr>
              <a:t>40% : </a:t>
            </a:r>
          </a:p>
          <a:p>
            <a:pPr algn="ctr"/>
            <a:r>
              <a:rPr lang="fr-FR" sz="1200" dirty="0">
                <a:solidFill>
                  <a:srgbClr val="00ACFF"/>
                </a:solidFill>
                <a:latin typeface="Avenir Next" panose="020B0503020202020204" pitchFamily="34" charset="0"/>
              </a:rPr>
              <a:t>Plutôt d’accord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DB7D1-4E4A-9852-955A-966B272075AD}"/>
              </a:ext>
            </a:extLst>
          </p:cNvPr>
          <p:cNvSpPr txBox="1"/>
          <p:nvPr/>
        </p:nvSpPr>
        <p:spPr>
          <a:xfrm>
            <a:off x="7897375" y="3863069"/>
            <a:ext cx="144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3CA642"/>
                </a:solidFill>
                <a:latin typeface="Avenir Next" panose="020B0503020202020204" pitchFamily="34" charset="0"/>
              </a:rPr>
              <a:t>47% :</a:t>
            </a:r>
          </a:p>
          <a:p>
            <a:pPr algn="ctr"/>
            <a:r>
              <a:rPr lang="fr-FR" sz="1200" dirty="0">
                <a:solidFill>
                  <a:srgbClr val="3CA642"/>
                </a:solidFill>
                <a:latin typeface="Avenir Next" panose="020B0503020202020204" pitchFamily="34" charset="0"/>
              </a:rPr>
              <a:t>Tout à fait d’accord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291B97-1960-B871-234D-CDAD392BAD33}"/>
              </a:ext>
            </a:extLst>
          </p:cNvPr>
          <p:cNvSpPr txBox="1"/>
          <p:nvPr/>
        </p:nvSpPr>
        <p:spPr>
          <a:xfrm>
            <a:off x="6991689" y="1911551"/>
            <a:ext cx="106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D82CAA"/>
                </a:solidFill>
                <a:latin typeface="Avenir Next" panose="020B0503020202020204" pitchFamily="34" charset="0"/>
              </a:rPr>
              <a:t>7% :</a:t>
            </a:r>
          </a:p>
          <a:p>
            <a:pPr algn="ctr"/>
            <a:r>
              <a:rPr lang="fr-FR" sz="1200" dirty="0">
                <a:solidFill>
                  <a:srgbClr val="D82CAA"/>
                </a:solidFill>
                <a:latin typeface="Avenir Next" panose="020B0503020202020204" pitchFamily="34" charset="0"/>
              </a:rPr>
              <a:t>Je ne sais pas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1FC5CF-F941-6AB9-D380-B7BBC99DA221}"/>
              </a:ext>
            </a:extLst>
          </p:cNvPr>
          <p:cNvSpPr txBox="1"/>
          <p:nvPr/>
        </p:nvSpPr>
        <p:spPr>
          <a:xfrm>
            <a:off x="3123887" y="2205694"/>
            <a:ext cx="1216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4479"/>
                </a:solidFill>
                <a:latin typeface="Avenir Next" panose="020B0503020202020204" pitchFamily="34" charset="0"/>
              </a:rPr>
              <a:t>4% :</a:t>
            </a:r>
          </a:p>
          <a:p>
            <a:pPr algn="ctr"/>
            <a:r>
              <a:rPr lang="fr-FR" sz="1200" dirty="0">
                <a:solidFill>
                  <a:srgbClr val="004479"/>
                </a:solidFill>
                <a:latin typeface="Avenir Next" panose="020B0503020202020204" pitchFamily="34" charset="0"/>
              </a:rPr>
              <a:t>Plutôt pas </a:t>
            </a:r>
          </a:p>
          <a:p>
            <a:pPr algn="ctr"/>
            <a:r>
              <a:rPr lang="fr-FR" sz="1200" dirty="0">
                <a:solidFill>
                  <a:srgbClr val="004479"/>
                </a:solidFill>
                <a:latin typeface="Avenir Next" panose="020B0503020202020204" pitchFamily="34" charset="0"/>
              </a:rPr>
              <a:t>d’accord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AB8E2D-28E8-C93E-FE6B-8F5CB8C1927E}"/>
              </a:ext>
            </a:extLst>
          </p:cNvPr>
          <p:cNvGrpSpPr/>
          <p:nvPr/>
        </p:nvGrpSpPr>
        <p:grpSpPr>
          <a:xfrm>
            <a:off x="3855796" y="5852620"/>
            <a:ext cx="4225927" cy="916172"/>
            <a:chOff x="3439747" y="5624182"/>
            <a:chExt cx="4904153" cy="106321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1EBB36-33A4-0311-ECB4-9A35941750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747" y="5769671"/>
              <a:ext cx="1030653" cy="80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837D6A8-809B-4134-5E03-43FB206BB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6306" y="5882135"/>
              <a:ext cx="1613587" cy="6909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08827CF-34E6-560B-8D08-812544C9E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21499" y="5624182"/>
              <a:ext cx="1422401" cy="1063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523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BA8A9-41DE-5E77-261A-B35C8462C6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E36E7-4F96-D1E6-8C1F-7F7275D02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F42165-272D-194C-B6C4-39999AD6FED6}" type="slidenum">
              <a:rPr lang="en-LU" sz="2400" smtClean="0"/>
              <a:pPr/>
              <a:t>2</a:t>
            </a:fld>
            <a:endParaRPr lang="en-L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E63C10-4467-0A6B-B2EF-16821313DE79}"/>
              </a:ext>
            </a:extLst>
          </p:cNvPr>
          <p:cNvSpPr txBox="1"/>
          <p:nvPr/>
        </p:nvSpPr>
        <p:spPr>
          <a:xfrm>
            <a:off x="936931" y="1521725"/>
            <a:ext cx="7101306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L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L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Méthodologie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L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des résultats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L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Prochaines étapes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L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&amp; Réponses - Presse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E28892-741A-A658-D01B-64FE25FA1E61}"/>
              </a:ext>
            </a:extLst>
          </p:cNvPr>
          <p:cNvGrpSpPr/>
          <p:nvPr/>
        </p:nvGrpSpPr>
        <p:grpSpPr>
          <a:xfrm>
            <a:off x="3643923" y="5598782"/>
            <a:ext cx="4904153" cy="1063210"/>
            <a:chOff x="3439747" y="5624182"/>
            <a:chExt cx="4904153" cy="10632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8BB446-694A-F171-0A0D-2E8F631C11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747" y="5769671"/>
              <a:ext cx="1030653" cy="80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D845E78-BE7F-541E-47E7-A95154D7D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6306" y="5882135"/>
              <a:ext cx="1613587" cy="69095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5ED366-9DCC-50D6-E4BA-318755D2E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21499" y="5624182"/>
              <a:ext cx="1422401" cy="1063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1391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BA8A9-41DE-5E77-261A-B35C8462C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609" y="419709"/>
            <a:ext cx="10441580" cy="480387"/>
          </a:xfrm>
        </p:spPr>
        <p:txBody>
          <a:bodyPr/>
          <a:lstStyle/>
          <a:p>
            <a:pPr lvl="0"/>
            <a:r>
              <a:rPr lang="en-GB" dirty="0"/>
              <a:t>5. </a:t>
            </a:r>
            <a:r>
              <a:rPr lang="en-GB" dirty="0" err="1"/>
              <a:t>Niveau</a:t>
            </a:r>
            <a:r>
              <a:rPr lang="en-GB" dirty="0"/>
              <a:t> </a:t>
            </a:r>
            <a:r>
              <a:rPr lang="en-GB" dirty="0" err="1"/>
              <a:t>d’information</a:t>
            </a:r>
            <a:r>
              <a:rPr lang="en-GB" dirty="0"/>
              <a:t> et </a:t>
            </a:r>
            <a:r>
              <a:rPr lang="en-GB" dirty="0" err="1"/>
              <a:t>investissement</a:t>
            </a:r>
            <a:r>
              <a:rPr lang="en-GB" dirty="0"/>
              <a:t> dans de </a:t>
            </a:r>
            <a:r>
              <a:rPr lang="en-GB" dirty="0" err="1"/>
              <a:t>produits</a:t>
            </a:r>
            <a:r>
              <a:rPr lang="en-GB" dirty="0"/>
              <a:t> durables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E36E7-4F96-D1E6-8C1F-7F7275D02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1200" y="498678"/>
            <a:ext cx="611506" cy="363318"/>
          </a:xfrm>
        </p:spPr>
        <p:txBody>
          <a:bodyPr/>
          <a:lstStyle/>
          <a:p>
            <a:fld id="{EFF42165-272D-194C-B6C4-39999AD6FED6}" type="slidenum">
              <a:rPr lang="en-LU" sz="2000" smtClean="0"/>
              <a:pPr/>
              <a:t>20</a:t>
            </a:fld>
            <a:endParaRPr lang="en-LU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3C4318-EE7D-78F3-20FB-6432C370FE27}"/>
              </a:ext>
            </a:extLst>
          </p:cNvPr>
          <p:cNvSpPr txBox="1">
            <a:spLocks/>
          </p:cNvSpPr>
          <p:nvPr/>
        </p:nvSpPr>
        <p:spPr>
          <a:xfrm>
            <a:off x="1035169" y="1110033"/>
            <a:ext cx="10335549" cy="835906"/>
          </a:xfrm>
          <a:prstGeom prst="roundRect">
            <a:avLst/>
          </a:prstGeom>
          <a:ln>
            <a:solidFill>
              <a:srgbClr val="003366"/>
            </a:solidFill>
          </a:ln>
        </p:spPr>
        <p:txBody>
          <a:bodyPr anchor="b"/>
          <a:lstStyle>
            <a:defPPr>
              <a:defRPr lang="en-L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LU" dirty="0"/>
              <a:t>Quelles sont les 3 raisons principales justifiant que vous n’êtes-pas prêt à investir dans des produits financiers durables ? </a:t>
            </a:r>
          </a:p>
          <a:p>
            <a:r>
              <a:rPr lang="fr-LU" sz="1600" b="0" i="1" dirty="0"/>
              <a:t>Question posée aux 26% des répondants ayant déclaré ne pas vouloir investir durablement</a:t>
            </a:r>
            <a:endParaRPr lang="fr-LU" sz="1600" b="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1C9019A-D132-6EF8-2F57-F945B22E4CE7}"/>
              </a:ext>
            </a:extLst>
          </p:cNvPr>
          <p:cNvGraphicFramePr/>
          <p:nvPr/>
        </p:nvGraphicFramePr>
        <p:xfrm>
          <a:off x="1387257" y="1958818"/>
          <a:ext cx="9631375" cy="3932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A3940396-3612-451C-0CEB-8DE8E951F7EB}"/>
              </a:ext>
            </a:extLst>
          </p:cNvPr>
          <p:cNvGrpSpPr/>
          <p:nvPr/>
        </p:nvGrpSpPr>
        <p:grpSpPr>
          <a:xfrm>
            <a:off x="3855796" y="5852620"/>
            <a:ext cx="4225927" cy="916172"/>
            <a:chOff x="3439747" y="5624182"/>
            <a:chExt cx="4904153" cy="106321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D4A1AA-ABC5-A43D-834F-74FBE3F94A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747" y="5769671"/>
              <a:ext cx="1030653" cy="80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0C7470C-440B-12D3-0997-206092803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6306" y="5882135"/>
              <a:ext cx="1613587" cy="69095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185AC36-B97B-8ADA-319C-BA4265445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21499" y="5624182"/>
              <a:ext cx="1422401" cy="1063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033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814FC-035F-2A42-881A-55764210B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608" y="419709"/>
            <a:ext cx="10134603" cy="480387"/>
          </a:xfrm>
        </p:spPr>
        <p:txBody>
          <a:bodyPr/>
          <a:lstStyle/>
          <a:p>
            <a:r>
              <a:rPr lang="en-GB" dirty="0" err="1"/>
              <a:t>Prochaines</a:t>
            </a:r>
            <a:r>
              <a:rPr lang="en-GB" dirty="0"/>
              <a:t> étapes</a:t>
            </a:r>
            <a:endParaRPr lang="en-L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0935D-AC76-0B4A-BF68-E147F6B0F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5211" y="490863"/>
            <a:ext cx="558210" cy="3380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F42165-272D-194C-B6C4-39999AD6FED6}" type="slidenum">
              <a:rPr kumimoji="0" lang="en-L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L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1F39E-D7AA-32F3-B275-0A66370B68DD}"/>
              </a:ext>
            </a:extLst>
          </p:cNvPr>
          <p:cNvSpPr txBox="1"/>
          <p:nvPr/>
        </p:nvSpPr>
        <p:spPr>
          <a:xfrm>
            <a:off x="754359" y="1032876"/>
            <a:ext cx="10134603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LSFI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Intensifiera ses activités visant les investisseurs et les épargnants privés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Lancera une section dédiée sur son site Internet regroupant une </a:t>
            </a:r>
            <a:r>
              <a:rPr lang="fr-F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toolbox</a:t>
            </a: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fournir des connaissances, des outils et des conseils pratiques pour investir de manière durable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Continuera à proposer des sessions pour sensibiliser et informer le grand public</a:t>
            </a:r>
          </a:p>
          <a:p>
            <a:pPr marL="285750" indent="-285750">
              <a:buFont typeface="Wingdings" pitchFamily="2" charset="2"/>
              <a:buChar char="q"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itchFamily="2" charset="2"/>
              <a:buChar char="q"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Fondation </a:t>
            </a:r>
            <a:r>
              <a:rPr lang="fr-FR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ABBL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1600" b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nitiera en coopération avec la </a:t>
            </a:r>
            <a:r>
              <a:rPr lang="fr-FR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CSSF</a:t>
            </a: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une campagne de sensibilisation et d’information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Poursuivra à </a:t>
            </a: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travers sa Fondation </a:t>
            </a:r>
            <a:r>
              <a:rPr lang="fr-FR" sz="1600" b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ses activités de sensibilisation et de formation</a:t>
            </a:r>
            <a:endParaRPr lang="fr-F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Mettra à disposition, en collaboration avec la Chambre de Commerce, un jeu d’éducation financière sous forme d’une application mobile</a:t>
            </a:r>
          </a:p>
          <a:p>
            <a:pPr lvl="1"/>
            <a:endParaRPr lang="fr-FR" b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itchFamily="2" charset="2"/>
              <a:buChar char="q"/>
            </a:pPr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CSSF </a:t>
            </a:r>
            <a:endParaRPr lang="fr-F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Étoffera le volet finance durable de son site </a:t>
            </a: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http://www.letzfin.lu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www.letzfin.lu</a:t>
            </a: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dédié à l’éducation financière, ainsi que sur ses réseaux sociaux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Développera des partenariats avec des groupes médias grand public luxembourgeois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Contribuera au travers des messages émis à faire des consommateurs, des </a:t>
            </a:r>
            <a:r>
              <a:rPr lang="fr-F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consom’acteurs</a:t>
            </a: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 les équipant des bonnes questions à se poser avant d’aborder un investissement dans un produit de finance durable</a:t>
            </a:r>
          </a:p>
          <a:p>
            <a:pPr marL="285750" indent="-285750" algn="l">
              <a:buFont typeface="Wingdings" pitchFamily="2" charset="2"/>
              <a:buChar char="q"/>
            </a:pPr>
            <a:endParaRPr lang="fr-FR" b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400727-5370-EAA8-77C3-02B128187A7E}"/>
              </a:ext>
            </a:extLst>
          </p:cNvPr>
          <p:cNvGrpSpPr/>
          <p:nvPr/>
        </p:nvGrpSpPr>
        <p:grpSpPr>
          <a:xfrm>
            <a:off x="3855796" y="5852620"/>
            <a:ext cx="4225927" cy="916172"/>
            <a:chOff x="3439747" y="5624182"/>
            <a:chExt cx="4904153" cy="106321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E8512A5-6FA4-B9B1-D008-9BDA52EC3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747" y="5769671"/>
              <a:ext cx="1030653" cy="80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4E0EF77-23B0-3FE8-52B8-671437DC5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46306" y="5882135"/>
              <a:ext cx="1613587" cy="69095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C45B988-1001-C27C-1386-FBB454C64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21499" y="5624182"/>
              <a:ext cx="1422401" cy="1063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6991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814FC-035F-2A42-881A-55764210B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608" y="419709"/>
            <a:ext cx="10134603" cy="480387"/>
          </a:xfrm>
        </p:spPr>
        <p:txBody>
          <a:bodyPr/>
          <a:lstStyle/>
          <a:p>
            <a:r>
              <a:rPr lang="en-GB" dirty="0"/>
              <a:t>Conclusions</a:t>
            </a:r>
            <a:endParaRPr lang="en-L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0935D-AC76-0B4A-BF68-E147F6B0F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5211" y="490863"/>
            <a:ext cx="558210" cy="3380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F42165-272D-194C-B6C4-39999AD6FED6}" type="slidenum">
              <a:rPr kumimoji="0" lang="en-L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L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75743-4685-87FA-FCFE-52933F74197E}"/>
              </a:ext>
            </a:extLst>
          </p:cNvPr>
          <p:cNvSpPr txBox="1"/>
          <p:nvPr/>
        </p:nvSpPr>
        <p:spPr>
          <a:xfrm>
            <a:off x="945854" y="1105518"/>
            <a:ext cx="103002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L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majorité des personnes interrogées estiment que </a:t>
            </a:r>
            <a:r>
              <a:rPr kumimoji="0" lang="fr-L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 secteur financier </a:t>
            </a:r>
            <a:r>
              <a:rPr kumimoji="0" lang="fr-L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peut  avoir un </a:t>
            </a:r>
            <a:r>
              <a:rPr kumimoji="0" lang="fr-L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impact positif sur le développement durable.</a:t>
            </a:r>
            <a:br>
              <a:rPr kumimoji="0" lang="fr-L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kumimoji="0" lang="fr-L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L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finance durable est un </a:t>
            </a:r>
            <a:r>
              <a:rPr kumimoji="0" lang="fr-L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sujet</a:t>
            </a:r>
            <a:r>
              <a:rPr kumimoji="0" lang="fr-L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fr-L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que le grand public a du mal à cerner. </a:t>
            </a:r>
            <a:r>
              <a:rPr kumimoji="0" lang="en-L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kumimoji="0" lang="en-L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fr-L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L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Les </a:t>
            </a:r>
            <a:r>
              <a:rPr kumimoji="0" lang="fr-L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facteurs déclencheurs </a:t>
            </a:r>
            <a:r>
              <a:rPr kumimoji="0" lang="fr-L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d’un investissement sont classiques et sont relatifs au </a:t>
            </a:r>
            <a:r>
              <a:rPr kumimoji="0" lang="fr-L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couple rendement - risque.</a:t>
            </a:r>
            <a:br>
              <a:rPr kumimoji="0" lang="fr-L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kumimoji="0" lang="fr-L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Les personnes interrogées font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confiance à leur banquier ou aux professionnels de la finance.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Le banquier est à la fois considéré comme une source d’information de référence et de confiance.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kumimoji="0" lang="fr-L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L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Les trois initiateurs de cette enquête poursuivront leurs efforts en matière </a:t>
            </a: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</a:t>
            </a:r>
            <a:r>
              <a:rPr kumimoji="0" lang="fr-CH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sensibilisation, d’information et formation.</a:t>
            </a:r>
            <a:endParaRPr kumimoji="0" lang="en-L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7B6BC0-7E22-1D80-2CB1-1354B3F3E6C5}"/>
              </a:ext>
            </a:extLst>
          </p:cNvPr>
          <p:cNvGrpSpPr/>
          <p:nvPr/>
        </p:nvGrpSpPr>
        <p:grpSpPr>
          <a:xfrm>
            <a:off x="3855796" y="5852620"/>
            <a:ext cx="4225927" cy="916172"/>
            <a:chOff x="3439747" y="5624182"/>
            <a:chExt cx="4904153" cy="106321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F42A879-E913-BFED-4B51-0966D50C5A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747" y="5769671"/>
              <a:ext cx="1030653" cy="80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00A4613-49AB-30C8-0ACA-B51BD26B9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6306" y="5882135"/>
              <a:ext cx="1613587" cy="69095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C800111-7A7C-067D-6125-FADD07EB2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21499" y="5624182"/>
              <a:ext cx="1422401" cy="1063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6579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BA8A9-41DE-5E77-261A-B35C8462C6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Intervenants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E36E7-4F96-D1E6-8C1F-7F7275D02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F42165-272D-194C-B6C4-39999AD6FED6}" type="slidenum">
              <a:rPr lang="en-LU" sz="2400" smtClean="0"/>
              <a:pPr/>
              <a:t>3</a:t>
            </a:fld>
            <a:endParaRPr lang="en-L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9AE8C7-54BD-5929-C2EF-EC3AA67E13B4}"/>
              </a:ext>
            </a:extLst>
          </p:cNvPr>
          <p:cNvSpPr txBox="1"/>
          <p:nvPr/>
        </p:nvSpPr>
        <p:spPr>
          <a:xfrm>
            <a:off x="710609" y="1283869"/>
            <a:ext cx="99784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Commission de Surveillance du Secteur Financier (CSSF)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L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Mme Danièle Berna-Ost, </a:t>
            </a:r>
            <a:r>
              <a:rPr lang="en-L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Secrétaire Général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L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Mme Laura Gehlkopf, </a:t>
            </a:r>
            <a:r>
              <a:rPr lang="en-L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 Coordinator</a:t>
            </a:r>
            <a:br>
              <a:rPr lang="en-L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L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L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Fondation ABBL pour l’éducation financière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L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Mme Catherine Bourin, </a:t>
            </a:r>
            <a:r>
              <a:rPr lang="en-L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Membre du C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L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nseil d’administration</a:t>
            </a:r>
          </a:p>
          <a:p>
            <a:endParaRPr lang="en-L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L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Luxembourg Sustainable Finance Initiative (LSFI)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L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Mme Nicoletta 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L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ntofanti, </a:t>
            </a:r>
            <a:r>
              <a:rPr lang="en-L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Interim General Manager</a:t>
            </a:r>
            <a:br>
              <a:rPr lang="en-L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L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L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ILRES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L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Tommy Klein, </a:t>
            </a:r>
            <a:r>
              <a:rPr lang="en-L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Director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69FFB8-90B1-B945-5D54-FDDA40763211}"/>
              </a:ext>
            </a:extLst>
          </p:cNvPr>
          <p:cNvGrpSpPr/>
          <p:nvPr/>
        </p:nvGrpSpPr>
        <p:grpSpPr>
          <a:xfrm>
            <a:off x="3643923" y="5598782"/>
            <a:ext cx="4904153" cy="1063210"/>
            <a:chOff x="3439747" y="5624182"/>
            <a:chExt cx="4904153" cy="10632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2E43E43-6A4C-6DCA-145E-423FFC049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747" y="5769671"/>
              <a:ext cx="1030653" cy="80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BF3D1DF-A4BF-10E8-C3BB-793553CFF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6306" y="5882135"/>
              <a:ext cx="1613587" cy="69095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162779F-8BC9-5302-251B-8B98308CB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21499" y="5624182"/>
              <a:ext cx="1422401" cy="1063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9628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814FC-035F-2A42-881A-55764210B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608" y="419709"/>
            <a:ext cx="10134603" cy="480387"/>
          </a:xfrm>
        </p:spPr>
        <p:txBody>
          <a:bodyPr/>
          <a:lstStyle/>
          <a:p>
            <a:r>
              <a:rPr lang="en-LU" dirty="0"/>
              <a:t>Méthodologie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0935D-AC76-0B4A-BF68-E147F6B0F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5211" y="490863"/>
            <a:ext cx="558210" cy="3380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F42165-272D-194C-B6C4-39999AD6FED6}" type="slidenum">
              <a:rPr kumimoji="0" lang="en-L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L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oughnut 2">
            <a:extLst>
              <a:ext uri="{FF2B5EF4-FFF2-40B4-BE49-F238E27FC236}">
                <a16:creationId xmlns:a16="http://schemas.microsoft.com/office/drawing/2014/main" id="{AF4E16AF-9C1A-3B89-62DD-6BE6CDB4CEFE}"/>
              </a:ext>
            </a:extLst>
          </p:cNvPr>
          <p:cNvSpPr/>
          <p:nvPr/>
        </p:nvSpPr>
        <p:spPr>
          <a:xfrm>
            <a:off x="6786317" y="1409438"/>
            <a:ext cx="2518216" cy="2518216"/>
          </a:xfrm>
          <a:prstGeom prst="donut">
            <a:avLst>
              <a:gd name="adj" fmla="val 5085"/>
            </a:avLst>
          </a:prstGeom>
          <a:solidFill>
            <a:srgbClr val="3CA642"/>
          </a:solidFill>
          <a:ln>
            <a:solidFill>
              <a:srgbClr val="4EA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>
              <a:solidFill>
                <a:srgbClr val="00336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322AE6-7996-4954-7585-5ADD1C0FF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778" y="2027811"/>
            <a:ext cx="784830" cy="784830"/>
          </a:xfrm>
          <a:prstGeom prst="rect">
            <a:avLst/>
          </a:prstGeom>
        </p:spPr>
      </p:pic>
      <p:sp>
        <p:nvSpPr>
          <p:cNvPr id="8" name="Doughnut 7">
            <a:extLst>
              <a:ext uri="{FF2B5EF4-FFF2-40B4-BE49-F238E27FC236}">
                <a16:creationId xmlns:a16="http://schemas.microsoft.com/office/drawing/2014/main" id="{D7508C19-600E-7F46-602A-2689B6C7ABEB}"/>
              </a:ext>
            </a:extLst>
          </p:cNvPr>
          <p:cNvSpPr/>
          <p:nvPr/>
        </p:nvSpPr>
        <p:spPr>
          <a:xfrm>
            <a:off x="2887466" y="1409438"/>
            <a:ext cx="2518216" cy="2518216"/>
          </a:xfrm>
          <a:prstGeom prst="donut">
            <a:avLst>
              <a:gd name="adj" fmla="val 5085"/>
            </a:avLst>
          </a:prstGeom>
          <a:solidFill>
            <a:srgbClr val="00ACFF"/>
          </a:solidFill>
          <a:ln>
            <a:solidFill>
              <a:srgbClr val="00A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>
              <a:solidFill>
                <a:srgbClr val="00336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33EEF-D229-B8C4-5D8E-10F9FF9EAAA5}"/>
              </a:ext>
            </a:extLst>
          </p:cNvPr>
          <p:cNvSpPr txBox="1"/>
          <p:nvPr/>
        </p:nvSpPr>
        <p:spPr>
          <a:xfrm>
            <a:off x="3450026" y="2814393"/>
            <a:ext cx="21711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</a:pPr>
            <a:r>
              <a:rPr lang="fr-CH" sz="15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1.011 personnes</a:t>
            </a:r>
            <a:endParaRPr lang="en-LU" sz="15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</a:pPr>
            <a:r>
              <a:rPr lang="en-LU" sz="15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Residentes au </a:t>
            </a:r>
          </a:p>
          <a:p>
            <a:pPr>
              <a:buClr>
                <a:srgbClr val="00B0F0"/>
              </a:buClr>
            </a:pPr>
            <a:r>
              <a:rPr lang="en-LU" sz="15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Luxemburg</a:t>
            </a:r>
          </a:p>
        </p:txBody>
      </p:sp>
      <p:sp>
        <p:nvSpPr>
          <p:cNvPr id="10" name="Doughnut 9">
            <a:extLst>
              <a:ext uri="{FF2B5EF4-FFF2-40B4-BE49-F238E27FC236}">
                <a16:creationId xmlns:a16="http://schemas.microsoft.com/office/drawing/2014/main" id="{09759519-6D05-4BE0-79C2-B26752F8AA2A}"/>
              </a:ext>
            </a:extLst>
          </p:cNvPr>
          <p:cNvSpPr/>
          <p:nvPr/>
        </p:nvSpPr>
        <p:spPr>
          <a:xfrm>
            <a:off x="4830661" y="2571224"/>
            <a:ext cx="2518216" cy="2518216"/>
          </a:xfrm>
          <a:prstGeom prst="donut">
            <a:avLst>
              <a:gd name="adj" fmla="val 5085"/>
            </a:avLst>
          </a:prstGeom>
          <a:solidFill>
            <a:srgbClr val="D82CAA"/>
          </a:solidFill>
          <a:ln>
            <a:solidFill>
              <a:srgbClr val="D82C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>
              <a:solidFill>
                <a:srgbClr val="003366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A66561-F673-4165-4AD1-4B82D8690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261" y="3462962"/>
            <a:ext cx="633108" cy="6331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D498B5-82E2-E3E7-B252-EDF0D60936D3}"/>
              </a:ext>
            </a:extLst>
          </p:cNvPr>
          <p:cNvSpPr txBox="1"/>
          <p:nvPr/>
        </p:nvSpPr>
        <p:spPr>
          <a:xfrm>
            <a:off x="5547933" y="4241219"/>
            <a:ext cx="2108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D0318A"/>
              </a:buClr>
            </a:pPr>
            <a:r>
              <a:rPr lang="fr-CH" sz="15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téléphone</a:t>
            </a:r>
            <a:endParaRPr lang="en-LU" sz="15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D0318A"/>
              </a:buClr>
            </a:pPr>
            <a:r>
              <a:rPr lang="fr-FR" sz="15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ligne</a:t>
            </a:r>
            <a:endParaRPr lang="en-LU" sz="15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3A2362-87BD-226B-48C9-FB91084FC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5723" y="2324580"/>
            <a:ext cx="674047" cy="6740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5193E3-9CB4-6A98-C7C9-B57F4DAA0089}"/>
              </a:ext>
            </a:extLst>
          </p:cNvPr>
          <p:cNvSpPr txBox="1"/>
          <p:nvPr/>
        </p:nvSpPr>
        <p:spPr>
          <a:xfrm>
            <a:off x="7512817" y="3006793"/>
            <a:ext cx="12473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D0318A"/>
              </a:buClr>
            </a:pPr>
            <a:r>
              <a:rPr lang="fr-CH" sz="15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19 avril </a:t>
            </a:r>
          </a:p>
          <a:p>
            <a:pPr algn="ctr">
              <a:buClr>
                <a:srgbClr val="D0318A"/>
              </a:buClr>
            </a:pPr>
            <a:r>
              <a:rPr lang="fr-CH" sz="15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11 mai</a:t>
            </a:r>
          </a:p>
          <a:p>
            <a:pPr algn="ctr">
              <a:buClr>
                <a:srgbClr val="D0318A"/>
              </a:buClr>
            </a:pPr>
            <a:r>
              <a:rPr lang="fr-CH" sz="15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LU" sz="15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80F0B57-6674-FA8F-786B-81164545D4B2}"/>
              </a:ext>
            </a:extLst>
          </p:cNvPr>
          <p:cNvSpPr/>
          <p:nvPr/>
        </p:nvSpPr>
        <p:spPr>
          <a:xfrm>
            <a:off x="3363122" y="2962461"/>
            <a:ext cx="53009" cy="53009"/>
          </a:xfrm>
          <a:prstGeom prst="ellipse">
            <a:avLst/>
          </a:prstGeom>
          <a:solidFill>
            <a:srgbClr val="00A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>
              <a:solidFill>
                <a:srgbClr val="003366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343274C-E142-29A4-79BC-C4D679A837D6}"/>
              </a:ext>
            </a:extLst>
          </p:cNvPr>
          <p:cNvSpPr/>
          <p:nvPr/>
        </p:nvSpPr>
        <p:spPr>
          <a:xfrm>
            <a:off x="3363122" y="3173200"/>
            <a:ext cx="53009" cy="53009"/>
          </a:xfrm>
          <a:prstGeom prst="ellipse">
            <a:avLst/>
          </a:prstGeom>
          <a:solidFill>
            <a:srgbClr val="00A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>
              <a:solidFill>
                <a:srgbClr val="003366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83C8DB5-2D79-F07D-038B-C6DD49F9AD0E}"/>
              </a:ext>
            </a:extLst>
          </p:cNvPr>
          <p:cNvSpPr/>
          <p:nvPr/>
        </p:nvSpPr>
        <p:spPr>
          <a:xfrm>
            <a:off x="5452093" y="4382663"/>
            <a:ext cx="53009" cy="53009"/>
          </a:xfrm>
          <a:prstGeom prst="ellipse">
            <a:avLst/>
          </a:prstGeom>
          <a:solidFill>
            <a:srgbClr val="D82CAA"/>
          </a:solidFill>
          <a:ln>
            <a:solidFill>
              <a:srgbClr val="D03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>
              <a:solidFill>
                <a:srgbClr val="003366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7E6E5C7-DDCF-32FE-EBC1-B382DC588519}"/>
              </a:ext>
            </a:extLst>
          </p:cNvPr>
          <p:cNvSpPr/>
          <p:nvPr/>
        </p:nvSpPr>
        <p:spPr>
          <a:xfrm>
            <a:off x="5465345" y="4593402"/>
            <a:ext cx="53009" cy="53009"/>
          </a:xfrm>
          <a:prstGeom prst="ellipse">
            <a:avLst/>
          </a:prstGeom>
          <a:solidFill>
            <a:srgbClr val="D82CAA"/>
          </a:solidFill>
          <a:ln>
            <a:solidFill>
              <a:srgbClr val="D03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>
              <a:solidFill>
                <a:srgbClr val="003366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2D9B33-A4DC-0EB2-731B-26BB5DD62C69}"/>
              </a:ext>
            </a:extLst>
          </p:cNvPr>
          <p:cNvSpPr/>
          <p:nvPr/>
        </p:nvSpPr>
        <p:spPr>
          <a:xfrm>
            <a:off x="7514672" y="3146943"/>
            <a:ext cx="53009" cy="53009"/>
          </a:xfrm>
          <a:prstGeom prst="ellipse">
            <a:avLst/>
          </a:prstGeom>
          <a:solidFill>
            <a:srgbClr val="3CA642"/>
          </a:solidFill>
          <a:ln>
            <a:solidFill>
              <a:srgbClr val="4EA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>
              <a:solidFill>
                <a:srgbClr val="003366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1A9CF1-3F11-AA50-44F2-28B40615E3A8}"/>
              </a:ext>
            </a:extLst>
          </p:cNvPr>
          <p:cNvSpPr txBox="1"/>
          <p:nvPr/>
        </p:nvSpPr>
        <p:spPr>
          <a:xfrm>
            <a:off x="3503483" y="1696722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Échantillon</a:t>
            </a:r>
            <a:endParaRPr lang="fr-FR" sz="1600" b="1" dirty="0">
              <a:solidFill>
                <a:srgbClr val="00336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327202-0AD3-DEEE-E4B4-9185445EB38A}"/>
              </a:ext>
            </a:extLst>
          </p:cNvPr>
          <p:cNvSpPr txBox="1"/>
          <p:nvPr/>
        </p:nvSpPr>
        <p:spPr>
          <a:xfrm>
            <a:off x="5416494" y="2831767"/>
            <a:ext cx="1451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Collecte des </a:t>
            </a:r>
          </a:p>
          <a:p>
            <a:pPr algn="ctr"/>
            <a:r>
              <a:rPr lang="fr-FR" sz="16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</a:t>
            </a:r>
            <a:endParaRPr lang="fr-FR" sz="1600" b="1" dirty="0">
              <a:solidFill>
                <a:srgbClr val="00336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C3A7B0-2DF8-F8A2-608F-EAC0D60BCD3F}"/>
              </a:ext>
            </a:extLst>
          </p:cNvPr>
          <p:cNvSpPr txBox="1"/>
          <p:nvPr/>
        </p:nvSpPr>
        <p:spPr>
          <a:xfrm>
            <a:off x="7380874" y="1669060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Période </a:t>
            </a:r>
          </a:p>
          <a:p>
            <a:pPr algn="ctr"/>
            <a:r>
              <a:rPr lang="fr-FR" sz="16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l’enquête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4F5BCCE-FEDE-9AC0-A29D-02451167F2BB}"/>
              </a:ext>
            </a:extLst>
          </p:cNvPr>
          <p:cNvGrpSpPr/>
          <p:nvPr/>
        </p:nvGrpSpPr>
        <p:grpSpPr>
          <a:xfrm>
            <a:off x="3643923" y="5598782"/>
            <a:ext cx="4904153" cy="1063210"/>
            <a:chOff x="3439747" y="5624182"/>
            <a:chExt cx="4904153" cy="106321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8AB2690-B41B-69F1-B4CE-A3A461B33B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747" y="5769671"/>
              <a:ext cx="1030653" cy="80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ABF45DF-3B66-3479-3DA0-E57707134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46306" y="5882135"/>
              <a:ext cx="1613587" cy="69095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50ED2A5-54FE-107E-1148-F3B53D83D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21499" y="5624182"/>
              <a:ext cx="1422401" cy="1063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067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814FC-035F-2A42-881A-55764210B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608" y="419709"/>
            <a:ext cx="10134603" cy="480387"/>
          </a:xfrm>
        </p:spPr>
        <p:txBody>
          <a:bodyPr/>
          <a:lstStyle/>
          <a:p>
            <a:pPr lvl="0"/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Aperçu des</a:t>
            </a:r>
            <a:r>
              <a:rPr lang="fr-FR"/>
              <a:t> </a:t>
            </a:r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principales conclusions</a:t>
            </a:r>
            <a:r>
              <a:rPr lang="fr-FR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0935D-AC76-0B4A-BF68-E147F6B0F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5211" y="490863"/>
            <a:ext cx="558210" cy="3380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F42165-272D-194C-B6C4-39999AD6FED6}" type="slidenum">
              <a:rPr kumimoji="0" lang="fr-FR" sz="2400" b="0" i="0" u="none" strike="noStrike" kern="120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24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4F5BCCE-FEDE-9AC0-A29D-02451167F2BB}"/>
              </a:ext>
            </a:extLst>
          </p:cNvPr>
          <p:cNvGrpSpPr/>
          <p:nvPr/>
        </p:nvGrpSpPr>
        <p:grpSpPr>
          <a:xfrm>
            <a:off x="3643923" y="5598782"/>
            <a:ext cx="4904153" cy="1063210"/>
            <a:chOff x="3439747" y="5624182"/>
            <a:chExt cx="4904153" cy="106321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8AB2690-B41B-69F1-B4CE-A3A461B33B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747" y="5769671"/>
              <a:ext cx="1030653" cy="80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ABF45DF-3B66-3479-3DA0-E57707134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6306" y="5882135"/>
              <a:ext cx="1613587" cy="69095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50ED2A5-54FE-107E-1148-F3B53D83D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21499" y="5624182"/>
              <a:ext cx="1422401" cy="106321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9663428-0D49-09D2-F47D-5B143A7C2CB7}"/>
              </a:ext>
            </a:extLst>
          </p:cNvPr>
          <p:cNvSpPr txBox="1"/>
          <p:nvPr/>
        </p:nvSpPr>
        <p:spPr>
          <a:xfrm>
            <a:off x="2891743" y="1395333"/>
            <a:ext cx="31085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>
                <a:solidFill>
                  <a:srgbClr val="0044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positif de la finance sur l’environnement, les facteurs sociaux  et la gouvernance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36BCA59-3667-0C77-FBE9-7DDA833B070D}"/>
              </a:ext>
            </a:extLst>
          </p:cNvPr>
          <p:cNvSpPr/>
          <p:nvPr/>
        </p:nvSpPr>
        <p:spPr>
          <a:xfrm>
            <a:off x="1073197" y="1377013"/>
            <a:ext cx="1379784" cy="1065850"/>
          </a:xfrm>
          <a:prstGeom prst="roundRect">
            <a:avLst/>
          </a:prstGeom>
          <a:solidFill>
            <a:srgbClr val="00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51BC3097-2E36-370C-0638-FBC228A64C24}"/>
              </a:ext>
            </a:extLst>
          </p:cNvPr>
          <p:cNvSpPr/>
          <p:nvPr/>
        </p:nvSpPr>
        <p:spPr>
          <a:xfrm rot="5400000">
            <a:off x="2324903" y="1788680"/>
            <a:ext cx="437321" cy="290524"/>
          </a:xfrm>
          <a:prstGeom prst="triangle">
            <a:avLst/>
          </a:prstGeom>
          <a:solidFill>
            <a:srgbClr val="00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677820-34AA-BB12-8D8C-4D59D7CDCE99}"/>
              </a:ext>
            </a:extLst>
          </p:cNvPr>
          <p:cNvCxnSpPr>
            <a:cxnSpLocks/>
          </p:cNvCxnSpPr>
          <p:nvPr/>
        </p:nvCxnSpPr>
        <p:spPr>
          <a:xfrm>
            <a:off x="2854550" y="1480707"/>
            <a:ext cx="0" cy="913333"/>
          </a:xfrm>
          <a:prstGeom prst="line">
            <a:avLst/>
          </a:prstGeom>
          <a:ln w="38100">
            <a:solidFill>
              <a:srgbClr val="004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345CE047-C83D-E459-268B-778047B5341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8358" y="1500453"/>
            <a:ext cx="861169" cy="8587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75182F-CBDD-C149-B3D4-AD31210FF0A2}"/>
              </a:ext>
            </a:extLst>
          </p:cNvPr>
          <p:cNvSpPr txBox="1"/>
          <p:nvPr/>
        </p:nvSpPr>
        <p:spPr>
          <a:xfrm>
            <a:off x="715615" y="1650130"/>
            <a:ext cx="55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U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E70FD0-DA8D-4D6F-B1D7-A3C0D8C7854C}"/>
              </a:ext>
            </a:extLst>
          </p:cNvPr>
          <p:cNvGrpSpPr/>
          <p:nvPr/>
        </p:nvGrpSpPr>
        <p:grpSpPr>
          <a:xfrm>
            <a:off x="6209338" y="1337516"/>
            <a:ext cx="5465418" cy="1065850"/>
            <a:chOff x="709911" y="2856667"/>
            <a:chExt cx="5465418" cy="106585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AC9AE0A-538B-7B45-7360-A96B5474948B}"/>
                </a:ext>
              </a:extLst>
            </p:cNvPr>
            <p:cNvSpPr txBox="1"/>
            <p:nvPr/>
          </p:nvSpPr>
          <p:spPr>
            <a:xfrm>
              <a:off x="2926929" y="2965513"/>
              <a:ext cx="32484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1600" b="1">
                  <a:solidFill>
                    <a:srgbClr val="0044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Intérêt marqué</a:t>
              </a:r>
            </a:p>
            <a:p>
              <a:pPr algn="just"/>
              <a:r>
                <a:rPr lang="fr-FR" sz="1600" b="1">
                  <a:solidFill>
                    <a:srgbClr val="0044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les produits de</a:t>
              </a:r>
            </a:p>
            <a:p>
              <a:pPr algn="just"/>
              <a:r>
                <a:rPr lang="fr-FR" sz="1600" b="1">
                  <a:solidFill>
                    <a:srgbClr val="0044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finance durable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7FF80F6-F316-8579-6FBB-89CADBC3EA51}"/>
                </a:ext>
              </a:extLst>
            </p:cNvPr>
            <p:cNvSpPr/>
            <p:nvPr/>
          </p:nvSpPr>
          <p:spPr>
            <a:xfrm>
              <a:off x="1073197" y="2856667"/>
              <a:ext cx="1379784" cy="1065850"/>
            </a:xfrm>
            <a:prstGeom prst="roundRect">
              <a:avLst/>
            </a:prstGeom>
            <a:solidFill>
              <a:srgbClr val="3CA6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87E8C470-7CE7-19D3-2BB6-61044E286E7E}"/>
                </a:ext>
              </a:extLst>
            </p:cNvPr>
            <p:cNvSpPr/>
            <p:nvPr/>
          </p:nvSpPr>
          <p:spPr>
            <a:xfrm rot="5400000">
              <a:off x="2324903" y="3268334"/>
              <a:ext cx="437321" cy="290524"/>
            </a:xfrm>
            <a:prstGeom prst="triangle">
              <a:avLst/>
            </a:prstGeom>
            <a:solidFill>
              <a:srgbClr val="3CA6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A844DE6-DC61-D09E-C297-80776F0C69D1}"/>
                </a:ext>
              </a:extLst>
            </p:cNvPr>
            <p:cNvCxnSpPr>
              <a:cxnSpLocks/>
            </p:cNvCxnSpPr>
            <p:nvPr/>
          </p:nvCxnSpPr>
          <p:spPr>
            <a:xfrm>
              <a:off x="2854550" y="3010293"/>
              <a:ext cx="0" cy="781105"/>
            </a:xfrm>
            <a:prstGeom prst="line">
              <a:avLst/>
            </a:prstGeom>
            <a:ln w="38100">
              <a:solidFill>
                <a:srgbClr val="3CA6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5F8B2D8-2F86-A1A6-57D0-AA185EC92D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t="36618" b="-1"/>
            <a:stretch/>
          </p:blipFill>
          <p:spPr>
            <a:xfrm>
              <a:off x="1296445" y="3292928"/>
              <a:ext cx="861169" cy="54428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A84D6AE-BE82-C031-D9F9-9DD4BDA91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14199" y="2909849"/>
              <a:ext cx="470599" cy="47059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D62C039-BB80-8943-4940-EED3640D8274}"/>
                </a:ext>
              </a:extLst>
            </p:cNvPr>
            <p:cNvSpPr txBox="1"/>
            <p:nvPr/>
          </p:nvSpPr>
          <p:spPr>
            <a:xfrm>
              <a:off x="709911" y="3193749"/>
              <a:ext cx="556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LU" b="1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6200A5-6C09-4627-B5CD-C8549D9B1A95}"/>
              </a:ext>
            </a:extLst>
          </p:cNvPr>
          <p:cNvGrpSpPr/>
          <p:nvPr/>
        </p:nvGrpSpPr>
        <p:grpSpPr>
          <a:xfrm>
            <a:off x="6265134" y="2702394"/>
            <a:ext cx="5465418" cy="1065850"/>
            <a:chOff x="709911" y="4469320"/>
            <a:chExt cx="5465418" cy="106585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D168E20-447B-9D2B-585F-D63A0D678B5F}"/>
                </a:ext>
              </a:extLst>
            </p:cNvPr>
            <p:cNvSpPr txBox="1"/>
            <p:nvPr/>
          </p:nvSpPr>
          <p:spPr>
            <a:xfrm>
              <a:off x="2926929" y="4578166"/>
              <a:ext cx="32484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600" b="1">
                  <a:solidFill>
                    <a:srgbClr val="0044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 banquier, source d'information </a:t>
              </a:r>
            </a:p>
            <a:p>
              <a:r>
                <a:rPr lang="fr-FR" sz="1600" b="1">
                  <a:solidFill>
                    <a:srgbClr val="0044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plus fiable</a:t>
              </a: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333CF30B-2504-6F58-9F07-F4D89515DBA4}"/>
                </a:ext>
              </a:extLst>
            </p:cNvPr>
            <p:cNvSpPr/>
            <p:nvPr/>
          </p:nvSpPr>
          <p:spPr>
            <a:xfrm>
              <a:off x="1073197" y="4469320"/>
              <a:ext cx="1379784" cy="1065850"/>
            </a:xfrm>
            <a:prstGeom prst="roundRect">
              <a:avLst/>
            </a:prstGeom>
            <a:solidFill>
              <a:srgbClr val="D7A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Triangle 51">
              <a:extLst>
                <a:ext uri="{FF2B5EF4-FFF2-40B4-BE49-F238E27FC236}">
                  <a16:creationId xmlns:a16="http://schemas.microsoft.com/office/drawing/2014/main" id="{7D6904C4-2D6B-E9FF-450F-60A50022293F}"/>
                </a:ext>
              </a:extLst>
            </p:cNvPr>
            <p:cNvSpPr/>
            <p:nvPr/>
          </p:nvSpPr>
          <p:spPr>
            <a:xfrm rot="5400000">
              <a:off x="2324903" y="4880987"/>
              <a:ext cx="437321" cy="290524"/>
            </a:xfrm>
            <a:prstGeom prst="triangle">
              <a:avLst/>
            </a:prstGeom>
            <a:solidFill>
              <a:srgbClr val="D7A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1DCCFA0-A361-6600-C74F-5CC7B21F57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t="37879" b="-1"/>
            <a:stretch/>
          </p:blipFill>
          <p:spPr>
            <a:xfrm>
              <a:off x="1344255" y="4947579"/>
              <a:ext cx="837667" cy="518890"/>
            </a:xfrm>
            <a:prstGeom prst="rect">
              <a:avLst/>
            </a:prstGeom>
          </p:spPr>
        </p:pic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DF83BCD-6022-934D-D154-EA4D2B6269CD}"/>
                </a:ext>
              </a:extLst>
            </p:cNvPr>
            <p:cNvCxnSpPr>
              <a:cxnSpLocks/>
            </p:cNvCxnSpPr>
            <p:nvPr/>
          </p:nvCxnSpPr>
          <p:spPr>
            <a:xfrm>
              <a:off x="2854550" y="4622946"/>
              <a:ext cx="0" cy="781105"/>
            </a:xfrm>
            <a:prstGeom prst="line">
              <a:avLst/>
            </a:prstGeom>
            <a:ln w="38100">
              <a:solidFill>
                <a:srgbClr val="D7A8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34FED3A-C05F-DBD5-E0C3-4BE2C2FF7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78990" y="4572206"/>
              <a:ext cx="470600" cy="4706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8D1447-9435-71D1-3C5C-137D86225888}"/>
                </a:ext>
              </a:extLst>
            </p:cNvPr>
            <p:cNvSpPr txBox="1"/>
            <p:nvPr/>
          </p:nvSpPr>
          <p:spPr>
            <a:xfrm>
              <a:off x="709911" y="4817725"/>
              <a:ext cx="556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LU" b="1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7D190A-BEB6-4B1E-A355-B34717D7BA0C}"/>
              </a:ext>
            </a:extLst>
          </p:cNvPr>
          <p:cNvGrpSpPr/>
          <p:nvPr/>
        </p:nvGrpSpPr>
        <p:grpSpPr>
          <a:xfrm>
            <a:off x="710608" y="4142449"/>
            <a:ext cx="5451008" cy="1128762"/>
            <a:chOff x="6631000" y="1377013"/>
            <a:chExt cx="5451008" cy="11287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6DF898-8A64-5913-4302-5E9CB9558DA2}"/>
                </a:ext>
              </a:extLst>
            </p:cNvPr>
            <p:cNvSpPr txBox="1"/>
            <p:nvPr/>
          </p:nvSpPr>
          <p:spPr>
            <a:xfrm>
              <a:off x="8834412" y="1428557"/>
              <a:ext cx="324759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600" b="1" dirty="0">
                  <a:solidFill>
                    <a:srgbClr val="0044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Manque de connaissances </a:t>
              </a:r>
            </a:p>
            <a:p>
              <a:r>
                <a:rPr lang="fr-FR" sz="1600" b="1" dirty="0">
                  <a:solidFill>
                    <a:srgbClr val="0044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générales et besoin d’informations complémentaires  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F7C6B7ED-5920-E223-93FA-9F25ACD29D7D}"/>
                </a:ext>
              </a:extLst>
            </p:cNvPr>
            <p:cNvSpPr/>
            <p:nvPr/>
          </p:nvSpPr>
          <p:spPr>
            <a:xfrm>
              <a:off x="6992893" y="1377013"/>
              <a:ext cx="1379784" cy="1065850"/>
            </a:xfrm>
            <a:prstGeom prst="roundRect">
              <a:avLst/>
            </a:prstGeom>
            <a:solidFill>
              <a:srgbClr val="D82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F4DA0AE4-9CB4-31B5-0E1E-389EA42267D2}"/>
                </a:ext>
              </a:extLst>
            </p:cNvPr>
            <p:cNvSpPr/>
            <p:nvPr/>
          </p:nvSpPr>
          <p:spPr>
            <a:xfrm rot="5400000">
              <a:off x="8244599" y="1788680"/>
              <a:ext cx="437321" cy="290524"/>
            </a:xfrm>
            <a:prstGeom prst="triangle">
              <a:avLst/>
            </a:prstGeom>
            <a:solidFill>
              <a:srgbClr val="D82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F99B427-990A-AE6B-9887-6F43FB08BB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t="36618" b="-1"/>
            <a:stretch/>
          </p:blipFill>
          <p:spPr>
            <a:xfrm>
              <a:off x="7263951" y="1834796"/>
              <a:ext cx="837667" cy="52942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CB1F814-0020-A63A-5F10-D27C44B08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68939" y="1450890"/>
              <a:ext cx="529424" cy="529424"/>
            </a:xfrm>
            <a:prstGeom prst="rect">
              <a:avLst/>
            </a:prstGeom>
          </p:spPr>
        </p:pic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EC8A5E6-71E5-4B33-1FBE-059754183AED}"/>
                </a:ext>
              </a:extLst>
            </p:cNvPr>
            <p:cNvCxnSpPr>
              <a:cxnSpLocks/>
            </p:cNvCxnSpPr>
            <p:nvPr/>
          </p:nvCxnSpPr>
          <p:spPr>
            <a:xfrm>
              <a:off x="8774246" y="1492282"/>
              <a:ext cx="0" cy="913333"/>
            </a:xfrm>
            <a:prstGeom prst="line">
              <a:avLst/>
            </a:prstGeom>
            <a:ln w="38100">
              <a:solidFill>
                <a:srgbClr val="D82C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C36980-DF7A-D406-C8AC-EB4E0054419D}"/>
                </a:ext>
              </a:extLst>
            </p:cNvPr>
            <p:cNvSpPr txBox="1"/>
            <p:nvPr/>
          </p:nvSpPr>
          <p:spPr>
            <a:xfrm>
              <a:off x="6631000" y="1650130"/>
              <a:ext cx="556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LU" b="1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BE23FF-D2F2-46CE-A17C-C3947775816A}"/>
              </a:ext>
            </a:extLst>
          </p:cNvPr>
          <p:cNvGrpSpPr/>
          <p:nvPr/>
        </p:nvGrpSpPr>
        <p:grpSpPr>
          <a:xfrm>
            <a:off x="709911" y="2777092"/>
            <a:ext cx="4647979" cy="1065850"/>
            <a:chOff x="6625290" y="2856667"/>
            <a:chExt cx="4647979" cy="106585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D5A1196-25BD-B724-3735-AE983D366F10}"/>
                </a:ext>
              </a:extLst>
            </p:cNvPr>
            <p:cNvSpPr txBox="1"/>
            <p:nvPr/>
          </p:nvSpPr>
          <p:spPr>
            <a:xfrm>
              <a:off x="8846626" y="2976597"/>
              <a:ext cx="242664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600" b="1">
                  <a:solidFill>
                    <a:srgbClr val="0044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Profit et risque:  Facteurs déclencheurs d’un investissement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0B944C0E-0C23-ED24-8BDC-204CAEDA4086}"/>
                </a:ext>
              </a:extLst>
            </p:cNvPr>
            <p:cNvSpPr/>
            <p:nvPr/>
          </p:nvSpPr>
          <p:spPr>
            <a:xfrm>
              <a:off x="6992893" y="2856667"/>
              <a:ext cx="1379784" cy="1065850"/>
            </a:xfrm>
            <a:prstGeom prst="roundRect">
              <a:avLst/>
            </a:prstGeom>
            <a:solidFill>
              <a:srgbClr val="E305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Triangle 44">
              <a:extLst>
                <a:ext uri="{FF2B5EF4-FFF2-40B4-BE49-F238E27FC236}">
                  <a16:creationId xmlns:a16="http://schemas.microsoft.com/office/drawing/2014/main" id="{88D38C5B-B06A-69EB-C991-199857DDCE70}"/>
                </a:ext>
              </a:extLst>
            </p:cNvPr>
            <p:cNvSpPr/>
            <p:nvPr/>
          </p:nvSpPr>
          <p:spPr>
            <a:xfrm rot="5400000">
              <a:off x="8244599" y="3268334"/>
              <a:ext cx="437321" cy="290524"/>
            </a:xfrm>
            <a:prstGeom prst="triangle">
              <a:avLst/>
            </a:prstGeom>
            <a:solidFill>
              <a:srgbClr val="E305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9A112AE-AD7B-6CC8-7458-CA448181B8AE}"/>
                </a:ext>
              </a:extLst>
            </p:cNvPr>
            <p:cNvCxnSpPr>
              <a:cxnSpLocks/>
            </p:cNvCxnSpPr>
            <p:nvPr/>
          </p:nvCxnSpPr>
          <p:spPr>
            <a:xfrm>
              <a:off x="8774246" y="3010293"/>
              <a:ext cx="0" cy="781105"/>
            </a:xfrm>
            <a:prstGeom prst="line">
              <a:avLst/>
            </a:prstGeom>
            <a:ln w="38100">
              <a:solidFill>
                <a:srgbClr val="E305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7C96628-40F7-9A27-6FF9-8BCBABCCD0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t="36618" b="-1"/>
            <a:stretch/>
          </p:blipFill>
          <p:spPr>
            <a:xfrm>
              <a:off x="7256043" y="3298661"/>
              <a:ext cx="861169" cy="544281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7352821-C1ED-1EE8-0159-BC354FD851D8}"/>
                </a:ext>
              </a:extLst>
            </p:cNvPr>
            <p:cNvSpPr/>
            <p:nvPr/>
          </p:nvSpPr>
          <p:spPr bwMode="ltGray">
            <a:xfrm>
              <a:off x="7565292" y="3083886"/>
              <a:ext cx="382762" cy="332339"/>
            </a:xfrm>
            <a:prstGeom prst="rect">
              <a:avLst/>
            </a:prstGeom>
            <a:solidFill>
              <a:srgbClr val="E3051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fr-FR" sz="1400" b="0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737D600-D6A8-5E84-2F82-D1C67F981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47486" y="2951987"/>
              <a:ext cx="470598" cy="47059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0E2F99-C168-A8EC-8A75-E420AA849718}"/>
                </a:ext>
              </a:extLst>
            </p:cNvPr>
            <p:cNvSpPr txBox="1"/>
            <p:nvPr/>
          </p:nvSpPr>
          <p:spPr>
            <a:xfrm>
              <a:off x="6625290" y="3193749"/>
              <a:ext cx="556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LU" b="1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8032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3BB899C-E177-1350-1DB2-11181CB3221A}"/>
              </a:ext>
            </a:extLst>
          </p:cNvPr>
          <p:cNvSpPr/>
          <p:nvPr/>
        </p:nvSpPr>
        <p:spPr>
          <a:xfrm>
            <a:off x="751597" y="518097"/>
            <a:ext cx="10688806" cy="82018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5D3F08-57FE-41D3-B143-145EEFAD890C}"/>
              </a:ext>
            </a:extLst>
          </p:cNvPr>
          <p:cNvSpPr txBox="1"/>
          <p:nvPr/>
        </p:nvSpPr>
        <p:spPr>
          <a:xfrm>
            <a:off x="1009175" y="605025"/>
            <a:ext cx="10493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Perception de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l’impact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de la finance durable</a:t>
            </a:r>
            <a:endParaRPr kumimoji="0" lang="en-LU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576AFBB-431C-B0FC-CD0B-9FB42BF7F731}"/>
              </a:ext>
            </a:extLst>
          </p:cNvPr>
          <p:cNvGrpSpPr/>
          <p:nvPr/>
        </p:nvGrpSpPr>
        <p:grpSpPr>
          <a:xfrm>
            <a:off x="2403975" y="2073375"/>
            <a:ext cx="8013509" cy="2265217"/>
            <a:chOff x="5778259" y="2329932"/>
            <a:chExt cx="5349989" cy="1512307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4EBC3456-A6B6-9BA1-A36C-2CFFC9E180A9}"/>
                </a:ext>
              </a:extLst>
            </p:cNvPr>
            <p:cNvSpPr/>
            <p:nvPr/>
          </p:nvSpPr>
          <p:spPr>
            <a:xfrm>
              <a:off x="5961773" y="2470650"/>
              <a:ext cx="1379784" cy="1065850"/>
            </a:xfrm>
            <a:prstGeom prst="roundRect">
              <a:avLst/>
            </a:prstGeom>
            <a:solidFill>
              <a:srgbClr val="004479"/>
            </a:solidFill>
            <a:ln>
              <a:solidFill>
                <a:srgbClr val="004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7161C5E5-7B71-C6CB-898C-77E97ED9DCD6}"/>
                </a:ext>
              </a:extLst>
            </p:cNvPr>
            <p:cNvSpPr/>
            <p:nvPr/>
          </p:nvSpPr>
          <p:spPr>
            <a:xfrm rot="5400000">
              <a:off x="7213479" y="2882317"/>
              <a:ext cx="437321" cy="290524"/>
            </a:xfrm>
            <a:prstGeom prst="triangle">
              <a:avLst/>
            </a:prstGeom>
            <a:solidFill>
              <a:srgbClr val="004479"/>
            </a:solidFill>
            <a:ln>
              <a:solidFill>
                <a:srgbClr val="004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924CFE-114E-8900-01A9-FC1139F4B229}"/>
                </a:ext>
              </a:extLst>
            </p:cNvPr>
            <p:cNvSpPr txBox="1"/>
            <p:nvPr/>
          </p:nvSpPr>
          <p:spPr>
            <a:xfrm>
              <a:off x="7853952" y="2488690"/>
              <a:ext cx="3168861" cy="1130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600" b="1" dirty="0">
                  <a:solidFill>
                    <a:srgbClr val="0044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Impact positif de la finance sur l’environnement, les facteurs sociaux et la gouvernance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1545AA-65E4-9E09-A080-869FA027522E}"/>
                </a:ext>
              </a:extLst>
            </p:cNvPr>
            <p:cNvCxnSpPr>
              <a:cxnSpLocks/>
            </p:cNvCxnSpPr>
            <p:nvPr/>
          </p:nvCxnSpPr>
          <p:spPr>
            <a:xfrm>
              <a:off x="7754906" y="2517755"/>
              <a:ext cx="0" cy="1075155"/>
            </a:xfrm>
            <a:prstGeom prst="line">
              <a:avLst/>
            </a:prstGeom>
            <a:ln w="38100">
              <a:solidFill>
                <a:srgbClr val="004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E5AC49A-D3DC-4375-ED83-B36A1D954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07372" y="2884152"/>
              <a:ext cx="368300" cy="1143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D8EB3F9-66A7-C422-BE9D-1A9A67017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0"/>
                  </a:srgbClr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99876" y="2598216"/>
              <a:ext cx="861169" cy="858726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0D106DF-9AD7-06A1-6D11-4FE850559A2D}"/>
                </a:ext>
              </a:extLst>
            </p:cNvPr>
            <p:cNvSpPr/>
            <p:nvPr/>
          </p:nvSpPr>
          <p:spPr>
            <a:xfrm>
              <a:off x="5778259" y="2329932"/>
              <a:ext cx="5349989" cy="15123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E781ACD-CC1F-209A-16BC-BAA6CF43F5BB}"/>
              </a:ext>
            </a:extLst>
          </p:cNvPr>
          <p:cNvGrpSpPr/>
          <p:nvPr/>
        </p:nvGrpSpPr>
        <p:grpSpPr>
          <a:xfrm>
            <a:off x="3855796" y="5852620"/>
            <a:ext cx="4225927" cy="916172"/>
            <a:chOff x="3439747" y="5624182"/>
            <a:chExt cx="4904153" cy="106321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5465CE3-6D79-034A-0A77-98A12F8EE3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747" y="5769671"/>
              <a:ext cx="1030653" cy="80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CA1214-A74B-6324-B787-4800365C1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46306" y="5882135"/>
              <a:ext cx="1613587" cy="69095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D100C5-D663-9E15-A04C-6E27BAA92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21499" y="5624182"/>
              <a:ext cx="1422401" cy="1063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9726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BA8A9-41DE-5E77-261A-B35C8462C6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1. Perception de </a:t>
            </a:r>
            <a:r>
              <a:rPr lang="en-GB" dirty="0" err="1"/>
              <a:t>l’impact</a:t>
            </a:r>
            <a:r>
              <a:rPr lang="en-GB" dirty="0"/>
              <a:t> de la finance durable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E36E7-4F96-D1E6-8C1F-7F7275D02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F42165-272D-194C-B6C4-39999AD6FED6}" type="slidenum">
              <a:rPr lang="en-LU" sz="2400" smtClean="0"/>
              <a:pPr/>
              <a:t>7</a:t>
            </a:fld>
            <a:endParaRPr lang="en-LU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216F0F-EE27-3A76-D942-C3302680A25A}"/>
              </a:ext>
            </a:extLst>
          </p:cNvPr>
          <p:cNvSpPr txBox="1">
            <a:spLocks/>
          </p:cNvSpPr>
          <p:nvPr/>
        </p:nvSpPr>
        <p:spPr>
          <a:xfrm>
            <a:off x="1865730" y="1222906"/>
            <a:ext cx="8460540" cy="404119"/>
          </a:xfrm>
          <a:prstGeom prst="roundRect">
            <a:avLst/>
          </a:prstGeom>
          <a:ln>
            <a:solidFill>
              <a:srgbClr val="003366"/>
            </a:solidFill>
          </a:ln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LU" sz="1800" dirty="0">
                <a:solidFill>
                  <a:srgbClr val="002060"/>
                </a:solidFill>
              </a:rPr>
              <a:t>Dans quelle mesure êtes-vous d’accord avec les affirmations suivantes ?</a:t>
            </a:r>
            <a:endParaRPr lang="fr-FR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6CC8A40-7AF3-9A73-2CEF-F95941BB20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7429665"/>
              </p:ext>
            </p:extLst>
          </p:nvPr>
        </p:nvGraphicFramePr>
        <p:xfrm>
          <a:off x="3507877" y="1973342"/>
          <a:ext cx="6392091" cy="431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3495204-313A-F002-0F5E-DA4BCF29190D}"/>
              </a:ext>
            </a:extLst>
          </p:cNvPr>
          <p:cNvSpPr txBox="1"/>
          <p:nvPr/>
        </p:nvSpPr>
        <p:spPr>
          <a:xfrm>
            <a:off x="2626389" y="2034140"/>
            <a:ext cx="1293682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srgbClr val="3CA642"/>
                </a:solidFill>
                <a:effectLst/>
                <a:uLnTx/>
                <a:uFillTx/>
                <a:latin typeface="Avenir Book" panose="02000503020000020003" pitchFamily="2" charset="0"/>
              </a:rPr>
              <a:t>D’accord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3CA642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696837-7D9B-F9D8-77DB-3533C735AB17}"/>
              </a:ext>
            </a:extLst>
          </p:cNvPr>
          <p:cNvSpPr txBox="1"/>
          <p:nvPr/>
        </p:nvSpPr>
        <p:spPr>
          <a:xfrm>
            <a:off x="9495630" y="2034140"/>
            <a:ext cx="1334884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srgbClr val="E30513"/>
                </a:solidFill>
                <a:effectLst/>
                <a:uLnTx/>
                <a:uFillTx/>
                <a:latin typeface="Avenir Book" panose="02000503020000020003" pitchFamily="2" charset="0"/>
              </a:rPr>
              <a:t>Pas d’accord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E30513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9C648E-A2F1-0D86-28FC-47B890646017}"/>
              </a:ext>
            </a:extLst>
          </p:cNvPr>
          <p:cNvSpPr txBox="1"/>
          <p:nvPr/>
        </p:nvSpPr>
        <p:spPr>
          <a:xfrm>
            <a:off x="710609" y="2522711"/>
            <a:ext cx="2187654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sz="1000" b="0" i="0" u="none" strike="noStrike" kern="1200" cap="none" spc="0" normalizeH="0" baseline="0" noProof="0" dirty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latin typeface="Avenir Book" panose="02000503020000020003" pitchFamily="2" charset="0"/>
              </a:rPr>
              <a:t>Le secteur financier joue un rôle important pour la transition de nos économies vers plus de durabilité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4479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15A681-6C1D-48EE-5B8F-591BEE383BFF}"/>
              </a:ext>
            </a:extLst>
          </p:cNvPr>
          <p:cNvSpPr txBox="1"/>
          <p:nvPr/>
        </p:nvSpPr>
        <p:spPr>
          <a:xfrm>
            <a:off x="710609" y="3800918"/>
            <a:ext cx="2187654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sz="1000" b="0" i="0" u="none" strike="noStrike" kern="1200" cap="none" spc="0" normalizeH="0" baseline="0" noProof="0" dirty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latin typeface="Avenir Book" panose="02000503020000020003" pitchFamily="2" charset="0"/>
              </a:rPr>
              <a:t>Les individus peuvent contribuer à un monde plus durable par leurs décisions financières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4479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F406BC-0DFD-C6FC-0572-3C50CA14D961}"/>
              </a:ext>
            </a:extLst>
          </p:cNvPr>
          <p:cNvSpPr txBox="1"/>
          <p:nvPr/>
        </p:nvSpPr>
        <p:spPr>
          <a:xfrm>
            <a:off x="2945741" y="2597337"/>
            <a:ext cx="809770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3CA642"/>
                </a:solidFill>
                <a:effectLst/>
                <a:uLnTx/>
                <a:uFillTx/>
                <a:latin typeface="Avenir Book" panose="02000503020000020003" pitchFamily="2" charset="0"/>
              </a:rPr>
              <a:t>74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3CA642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80070F-557B-F788-5445-DB7FCA6F38F8}"/>
              </a:ext>
            </a:extLst>
          </p:cNvPr>
          <p:cNvSpPr txBox="1"/>
          <p:nvPr/>
        </p:nvSpPr>
        <p:spPr>
          <a:xfrm>
            <a:off x="2946213" y="3869834"/>
            <a:ext cx="809770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3CA642"/>
                </a:solidFill>
                <a:effectLst/>
                <a:uLnTx/>
                <a:uFillTx/>
                <a:latin typeface="Avenir Book" panose="02000503020000020003" pitchFamily="2" charset="0"/>
              </a:rPr>
              <a:t>71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3CA642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1F49FD-5FEB-72AE-9A7F-983FAA1D1B12}"/>
              </a:ext>
            </a:extLst>
          </p:cNvPr>
          <p:cNvSpPr txBox="1"/>
          <p:nvPr/>
        </p:nvSpPr>
        <p:spPr>
          <a:xfrm>
            <a:off x="9653983" y="2598106"/>
            <a:ext cx="809770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E30513"/>
                </a:solidFill>
                <a:effectLst/>
                <a:uLnTx/>
                <a:uFillTx/>
                <a:latin typeface="Avenir Book" panose="02000503020000020003" pitchFamily="2" charset="0"/>
              </a:rPr>
              <a:t>13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E30513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09F5C7-AFD3-42BB-3703-EB43D69FAB91}"/>
              </a:ext>
            </a:extLst>
          </p:cNvPr>
          <p:cNvSpPr txBox="1"/>
          <p:nvPr/>
        </p:nvSpPr>
        <p:spPr>
          <a:xfrm>
            <a:off x="9663036" y="3864579"/>
            <a:ext cx="809770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E30513"/>
                </a:solidFill>
                <a:effectLst/>
                <a:uLnTx/>
                <a:uFillTx/>
                <a:latin typeface="Avenir Book" panose="02000503020000020003" pitchFamily="2" charset="0"/>
              </a:rPr>
              <a:t>17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E30513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2EC22D-9FF7-21D0-54C5-B3F6A0451427}"/>
              </a:ext>
            </a:extLst>
          </p:cNvPr>
          <p:cNvGrpSpPr/>
          <p:nvPr/>
        </p:nvGrpSpPr>
        <p:grpSpPr>
          <a:xfrm>
            <a:off x="3855796" y="5852620"/>
            <a:ext cx="4225927" cy="916172"/>
            <a:chOff x="3439747" y="5624182"/>
            <a:chExt cx="4904153" cy="10632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C03AC2-1C57-5B54-325F-A905124063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747" y="5769671"/>
              <a:ext cx="1030653" cy="80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6A9B300-6487-08C5-E8D8-13761FB7D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6306" y="5882135"/>
              <a:ext cx="1613587" cy="69095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251168E-18CF-2B25-23CB-3BC2C9047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21499" y="5624182"/>
              <a:ext cx="1422401" cy="1063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7762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BA8A9-41DE-5E77-261A-B35C8462C6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1. Perception de </a:t>
            </a:r>
            <a:r>
              <a:rPr lang="en-GB" dirty="0" err="1"/>
              <a:t>l’impact</a:t>
            </a:r>
            <a:r>
              <a:rPr lang="en-GB" dirty="0"/>
              <a:t> de la finance durable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E36E7-4F96-D1E6-8C1F-7F7275D02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5966" y="536778"/>
            <a:ext cx="446569" cy="246247"/>
          </a:xfrm>
        </p:spPr>
        <p:txBody>
          <a:bodyPr/>
          <a:lstStyle/>
          <a:p>
            <a:fld id="{EFF42165-272D-194C-B6C4-39999AD6FED6}" type="slidenum">
              <a:rPr lang="en-LU" sz="2400" smtClean="0"/>
              <a:pPr/>
              <a:t>8</a:t>
            </a:fld>
            <a:endParaRPr lang="en-LU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216F0F-EE27-3A76-D942-C3302680A25A}"/>
              </a:ext>
            </a:extLst>
          </p:cNvPr>
          <p:cNvSpPr txBox="1">
            <a:spLocks/>
          </p:cNvSpPr>
          <p:nvPr/>
        </p:nvSpPr>
        <p:spPr>
          <a:xfrm>
            <a:off x="2098039" y="1216540"/>
            <a:ext cx="7995921" cy="648109"/>
          </a:xfrm>
          <a:prstGeom prst="roundRect">
            <a:avLst/>
          </a:prstGeom>
          <a:ln>
            <a:solidFill>
              <a:srgbClr val="003366"/>
            </a:solidFill>
          </a:ln>
        </p:spPr>
        <p:txBody>
          <a:bodyPr anchor="b"/>
          <a:lstStyle>
            <a:defPPr>
              <a:defRPr lang="en-L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LU" sz="1800" dirty="0"/>
              <a:t>Dans quelle mesure les investissements du secteur financier ont-ils </a:t>
            </a:r>
          </a:p>
          <a:p>
            <a:r>
              <a:rPr lang="fr-LU" sz="1800" dirty="0"/>
              <a:t>un impact sur les domaines suivants ?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EE9522F-CF71-36F5-0FB4-A762A1612FF2}"/>
              </a:ext>
            </a:extLst>
          </p:cNvPr>
          <p:cNvGrpSpPr/>
          <p:nvPr/>
        </p:nvGrpSpPr>
        <p:grpSpPr>
          <a:xfrm>
            <a:off x="3491024" y="2189020"/>
            <a:ext cx="4854223" cy="3188463"/>
            <a:chOff x="3836446" y="2411656"/>
            <a:chExt cx="4252270" cy="279307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2358064-5996-0C78-5318-6CC10B818AF7}"/>
                </a:ext>
              </a:extLst>
            </p:cNvPr>
            <p:cNvCxnSpPr>
              <a:cxnSpLocks/>
            </p:cNvCxnSpPr>
            <p:nvPr/>
          </p:nvCxnSpPr>
          <p:spPr>
            <a:xfrm>
              <a:off x="4509676" y="2485529"/>
              <a:ext cx="0" cy="2640038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9306332-3D58-E031-A236-6FA6C9663520}"/>
                </a:ext>
              </a:extLst>
            </p:cNvPr>
            <p:cNvCxnSpPr>
              <a:cxnSpLocks/>
            </p:cNvCxnSpPr>
            <p:nvPr/>
          </p:nvCxnSpPr>
          <p:spPr>
            <a:xfrm>
              <a:off x="5400200" y="2469293"/>
              <a:ext cx="0" cy="2656275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A33A2C3-CC35-22AE-DB51-54B51BA0DE37}"/>
                </a:ext>
              </a:extLst>
            </p:cNvPr>
            <p:cNvCxnSpPr>
              <a:cxnSpLocks/>
            </p:cNvCxnSpPr>
            <p:nvPr/>
          </p:nvCxnSpPr>
          <p:spPr>
            <a:xfrm>
              <a:off x="4064354" y="2471247"/>
              <a:ext cx="0" cy="263433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7834FB7-3B6D-8CA4-680E-86FFD7D58910}"/>
                </a:ext>
              </a:extLst>
            </p:cNvPr>
            <p:cNvCxnSpPr>
              <a:cxnSpLocks/>
              <a:endCxn id="29" idx="4"/>
            </p:cNvCxnSpPr>
            <p:nvPr/>
          </p:nvCxnSpPr>
          <p:spPr>
            <a:xfrm>
              <a:off x="4954919" y="2470269"/>
              <a:ext cx="3239" cy="2655298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BAF532D-15BD-914E-E093-AE244C54F2C4}"/>
                </a:ext>
              </a:extLst>
            </p:cNvPr>
            <p:cNvCxnSpPr>
              <a:cxnSpLocks/>
            </p:cNvCxnSpPr>
            <p:nvPr/>
          </p:nvCxnSpPr>
          <p:spPr>
            <a:xfrm>
              <a:off x="4490676" y="3300698"/>
              <a:ext cx="1347544" cy="0"/>
            </a:xfrm>
            <a:prstGeom prst="line">
              <a:avLst/>
            </a:prstGeom>
            <a:ln w="57150">
              <a:solidFill>
                <a:srgbClr val="00A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062BFCF-D9F7-8E1A-80FC-A67B966D8F44}"/>
                </a:ext>
              </a:extLst>
            </p:cNvPr>
            <p:cNvCxnSpPr>
              <a:cxnSpLocks/>
            </p:cNvCxnSpPr>
            <p:nvPr/>
          </p:nvCxnSpPr>
          <p:spPr>
            <a:xfrm>
              <a:off x="4714852" y="3840004"/>
              <a:ext cx="1126612" cy="0"/>
            </a:xfrm>
            <a:prstGeom prst="line">
              <a:avLst/>
            </a:prstGeom>
            <a:ln w="57150">
              <a:solidFill>
                <a:srgbClr val="00A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7C20E39-BFC8-197D-AC19-EB0FA46AA89A}"/>
                </a:ext>
              </a:extLst>
            </p:cNvPr>
            <p:cNvCxnSpPr>
              <a:cxnSpLocks/>
            </p:cNvCxnSpPr>
            <p:nvPr/>
          </p:nvCxnSpPr>
          <p:spPr>
            <a:xfrm>
              <a:off x="4954919" y="4379310"/>
              <a:ext cx="877523" cy="0"/>
            </a:xfrm>
            <a:prstGeom prst="line">
              <a:avLst/>
            </a:prstGeom>
            <a:ln w="57150">
              <a:solidFill>
                <a:srgbClr val="00A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5CF2E1F-9758-3859-B78A-622EAA5A08CB}"/>
                </a:ext>
              </a:extLst>
            </p:cNvPr>
            <p:cNvSpPr/>
            <p:nvPr/>
          </p:nvSpPr>
          <p:spPr>
            <a:xfrm>
              <a:off x="3850254" y="2561413"/>
              <a:ext cx="391953" cy="391953"/>
            </a:xfrm>
            <a:prstGeom prst="ellipse">
              <a:avLst/>
            </a:prstGeom>
            <a:solidFill>
              <a:srgbClr val="00ACFF"/>
            </a:solidFill>
            <a:ln>
              <a:solidFill>
                <a:srgbClr val="00A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54B8D4D-C4F0-CB4C-F8E8-00E4DBCCED5A}"/>
                </a:ext>
              </a:extLst>
            </p:cNvPr>
            <p:cNvSpPr/>
            <p:nvPr/>
          </p:nvSpPr>
          <p:spPr>
            <a:xfrm>
              <a:off x="4322900" y="3642050"/>
              <a:ext cx="391953" cy="391953"/>
            </a:xfrm>
            <a:prstGeom prst="ellipse">
              <a:avLst/>
            </a:prstGeom>
            <a:solidFill>
              <a:srgbClr val="00ACFF"/>
            </a:solidFill>
            <a:ln>
              <a:solidFill>
                <a:srgbClr val="00A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726A102-360C-CB0E-593A-777B6BE15216}"/>
                </a:ext>
              </a:extLst>
            </p:cNvPr>
            <p:cNvSpPr/>
            <p:nvPr/>
          </p:nvSpPr>
          <p:spPr>
            <a:xfrm>
              <a:off x="4651004" y="4188191"/>
              <a:ext cx="391953" cy="391953"/>
            </a:xfrm>
            <a:prstGeom prst="ellipse">
              <a:avLst/>
            </a:prstGeom>
            <a:solidFill>
              <a:srgbClr val="00ACFF"/>
            </a:solidFill>
            <a:ln>
              <a:solidFill>
                <a:srgbClr val="00A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4FA96CE-00A0-A632-7233-00A676E1FE8F}"/>
                </a:ext>
              </a:extLst>
            </p:cNvPr>
            <p:cNvSpPr/>
            <p:nvPr/>
          </p:nvSpPr>
          <p:spPr>
            <a:xfrm>
              <a:off x="4098724" y="3114905"/>
              <a:ext cx="391953" cy="391953"/>
            </a:xfrm>
            <a:prstGeom prst="ellipse">
              <a:avLst/>
            </a:prstGeom>
            <a:solidFill>
              <a:srgbClr val="00ACFF"/>
            </a:solidFill>
            <a:ln>
              <a:solidFill>
                <a:srgbClr val="00A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A218AF4-C2F9-9E09-BE0B-F610D9221463}"/>
                </a:ext>
              </a:extLst>
            </p:cNvPr>
            <p:cNvSpPr txBox="1"/>
            <p:nvPr/>
          </p:nvSpPr>
          <p:spPr>
            <a:xfrm>
              <a:off x="4330330" y="3703338"/>
              <a:ext cx="72548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500" b="1" dirty="0">
                  <a:solidFill>
                    <a:schemeClr val="bg1"/>
                  </a:solidFill>
                  <a:latin typeface="Arial Hebrew" pitchFamily="2" charset="-79"/>
                  <a:cs typeface="Arial Hebrew" pitchFamily="2" charset="-79"/>
                </a:rPr>
                <a:t>49%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75053D-F3AA-3C2B-3A19-BC18D7273A3A}"/>
                </a:ext>
              </a:extLst>
            </p:cNvPr>
            <p:cNvSpPr txBox="1"/>
            <p:nvPr/>
          </p:nvSpPr>
          <p:spPr>
            <a:xfrm>
              <a:off x="4639704" y="4249166"/>
              <a:ext cx="72548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500" b="1" dirty="0">
                  <a:solidFill>
                    <a:schemeClr val="bg1"/>
                  </a:solidFill>
                  <a:latin typeface="Arial Hebrew" pitchFamily="2" charset="-79"/>
                  <a:cs typeface="Arial Hebrew" pitchFamily="2" charset="-79"/>
                </a:rPr>
                <a:t>39%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7F79BC0-3E49-3B67-8CB0-D348BEC5FF51}"/>
                </a:ext>
              </a:extLst>
            </p:cNvPr>
            <p:cNvSpPr txBox="1"/>
            <p:nvPr/>
          </p:nvSpPr>
          <p:spPr>
            <a:xfrm>
              <a:off x="4092446" y="3164367"/>
              <a:ext cx="72548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500" b="1" dirty="0">
                  <a:solidFill>
                    <a:schemeClr val="bg1"/>
                  </a:solidFill>
                  <a:latin typeface="Arial Hebrew" pitchFamily="2" charset="-79"/>
                  <a:cs typeface="Arial Hebrew" pitchFamily="2" charset="-79"/>
                </a:rPr>
                <a:t>52%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F20DCA4-854E-3044-3720-3ACF4522513F}"/>
                </a:ext>
              </a:extLst>
            </p:cNvPr>
            <p:cNvCxnSpPr>
              <a:cxnSpLocks/>
            </p:cNvCxnSpPr>
            <p:nvPr/>
          </p:nvCxnSpPr>
          <p:spPr>
            <a:xfrm>
              <a:off x="5028449" y="4918616"/>
              <a:ext cx="807668" cy="0"/>
            </a:xfrm>
            <a:prstGeom prst="line">
              <a:avLst/>
            </a:prstGeom>
            <a:ln w="57150">
              <a:solidFill>
                <a:srgbClr val="00A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36A9ED2-909D-81C7-E0BD-9824BF35A6CB}"/>
                </a:ext>
              </a:extLst>
            </p:cNvPr>
            <p:cNvSpPr/>
            <p:nvPr/>
          </p:nvSpPr>
          <p:spPr>
            <a:xfrm>
              <a:off x="4762181" y="4733615"/>
              <a:ext cx="391953" cy="391953"/>
            </a:xfrm>
            <a:prstGeom prst="ellipse">
              <a:avLst/>
            </a:prstGeom>
            <a:solidFill>
              <a:srgbClr val="00ACFF"/>
            </a:solidFill>
            <a:ln>
              <a:solidFill>
                <a:srgbClr val="00A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C260F50-51EE-5B8F-C03F-0A10F502C89E}"/>
                </a:ext>
              </a:extLst>
            </p:cNvPr>
            <p:cNvSpPr txBox="1"/>
            <p:nvPr/>
          </p:nvSpPr>
          <p:spPr>
            <a:xfrm>
              <a:off x="4748385" y="4788162"/>
              <a:ext cx="72548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500" b="1" dirty="0">
                  <a:solidFill>
                    <a:schemeClr val="bg1"/>
                  </a:solidFill>
                  <a:latin typeface="Arial Hebrew" pitchFamily="2" charset="-79"/>
                  <a:cs typeface="Arial Hebrew" pitchFamily="2" charset="-79"/>
                </a:rPr>
                <a:t>35%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45F0D17-9D52-A19A-53B9-11F63A6FDBB7}"/>
                </a:ext>
              </a:extLst>
            </p:cNvPr>
            <p:cNvCxnSpPr>
              <a:cxnSpLocks/>
            </p:cNvCxnSpPr>
            <p:nvPr/>
          </p:nvCxnSpPr>
          <p:spPr>
            <a:xfrm>
              <a:off x="4196557" y="2757700"/>
              <a:ext cx="1639560" cy="3692"/>
            </a:xfrm>
            <a:prstGeom prst="line">
              <a:avLst/>
            </a:prstGeom>
            <a:ln w="57150">
              <a:solidFill>
                <a:srgbClr val="00A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86F3314-F5FC-47A9-E022-F696C0EA1027}"/>
                </a:ext>
              </a:extLst>
            </p:cNvPr>
            <p:cNvSpPr txBox="1"/>
            <p:nvPr/>
          </p:nvSpPr>
          <p:spPr>
            <a:xfrm>
              <a:off x="3836446" y="2623806"/>
              <a:ext cx="72548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500" b="1" dirty="0">
                  <a:solidFill>
                    <a:schemeClr val="bg1"/>
                  </a:solidFill>
                  <a:latin typeface="Arial Hebrew" pitchFamily="2" charset="-79"/>
                  <a:cs typeface="Arial Hebrew" pitchFamily="2" charset="-79"/>
                </a:rPr>
                <a:t>58%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B21D534-B1D9-68AE-1523-BADA34438340}"/>
                </a:ext>
              </a:extLst>
            </p:cNvPr>
            <p:cNvSpPr txBox="1"/>
            <p:nvPr/>
          </p:nvSpPr>
          <p:spPr>
            <a:xfrm>
              <a:off x="5817438" y="2566345"/>
              <a:ext cx="1455092" cy="404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200" dirty="0">
                  <a:solidFill>
                    <a:srgbClr val="243C7E"/>
                  </a:solidFill>
                  <a:latin typeface="Avenir Next" panose="020B0503020202020204" pitchFamily="34" charset="0"/>
                  <a:cs typeface="Arial" panose="020B0604020202020204" pitchFamily="34" charset="0"/>
                </a:rPr>
                <a:t>Développement  des énergies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9E353C6-85E6-D550-2D2C-6538AF0D1681}"/>
                </a:ext>
              </a:extLst>
            </p:cNvPr>
            <p:cNvSpPr txBox="1"/>
            <p:nvPr/>
          </p:nvSpPr>
          <p:spPr>
            <a:xfrm>
              <a:off x="5817439" y="3198668"/>
              <a:ext cx="1721185" cy="242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rgbClr val="243C7E"/>
                  </a:solidFill>
                  <a:latin typeface="Avenir Next" panose="020B0503020202020204" pitchFamily="34" charset="0"/>
                  <a:cs typeface="Arial" panose="020B0604020202020204" pitchFamily="34" charset="0"/>
                </a:rPr>
                <a:t>Société et communautés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6032526-B4A2-CC55-EC46-5160E60D945C}"/>
                </a:ext>
              </a:extLst>
            </p:cNvPr>
            <p:cNvSpPr txBox="1"/>
            <p:nvPr/>
          </p:nvSpPr>
          <p:spPr>
            <a:xfrm>
              <a:off x="5836118" y="3736999"/>
              <a:ext cx="2129321" cy="242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200" dirty="0">
                  <a:solidFill>
                    <a:srgbClr val="243C7E"/>
                  </a:solidFill>
                  <a:latin typeface="Avenir Next" panose="020B0503020202020204" pitchFamily="34" charset="0"/>
                  <a:cs typeface="Arial" panose="020B0604020202020204" pitchFamily="34" charset="0"/>
                </a:rPr>
                <a:t>Environnement  et climat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91676BF-F667-6DED-CCCF-6786C761C364}"/>
                </a:ext>
              </a:extLst>
            </p:cNvPr>
            <p:cNvSpPr txBox="1"/>
            <p:nvPr/>
          </p:nvSpPr>
          <p:spPr>
            <a:xfrm>
              <a:off x="5828725" y="4276366"/>
              <a:ext cx="1578846" cy="242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200" dirty="0">
                  <a:solidFill>
                    <a:srgbClr val="243C7E"/>
                  </a:solidFill>
                  <a:latin typeface="Avenir Next" panose="020B0503020202020204" pitchFamily="34" charset="0"/>
                  <a:cs typeface="Arial" panose="020B0604020202020204" pitchFamily="34" charset="0"/>
                </a:rPr>
                <a:t>Droits humains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CE45BDF-E485-35CC-ED1F-4F5B87C26718}"/>
                </a:ext>
              </a:extLst>
            </p:cNvPr>
            <p:cNvSpPr txBox="1"/>
            <p:nvPr/>
          </p:nvSpPr>
          <p:spPr>
            <a:xfrm>
              <a:off x="5833373" y="4788792"/>
              <a:ext cx="1708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200" dirty="0">
                  <a:solidFill>
                    <a:srgbClr val="243C7E"/>
                  </a:solidFill>
                  <a:latin typeface="Avenir Next" panose="020B0503020202020204" pitchFamily="34" charset="0"/>
                  <a:cs typeface="Arial" panose="020B0604020202020204" pitchFamily="34" charset="0"/>
                </a:rPr>
                <a:t>Biodiversité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341E230-2967-34FC-3222-8169CC0E9AEB}"/>
                </a:ext>
              </a:extLst>
            </p:cNvPr>
            <p:cNvCxnSpPr>
              <a:cxnSpLocks/>
            </p:cNvCxnSpPr>
            <p:nvPr/>
          </p:nvCxnSpPr>
          <p:spPr>
            <a:xfrm>
              <a:off x="5845481" y="2473203"/>
              <a:ext cx="0" cy="2652365"/>
            </a:xfrm>
            <a:prstGeom prst="line">
              <a:avLst/>
            </a:prstGeom>
            <a:ln w="28575">
              <a:solidFill>
                <a:srgbClr val="004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Doughnut 38">
              <a:extLst>
                <a:ext uri="{FF2B5EF4-FFF2-40B4-BE49-F238E27FC236}">
                  <a16:creationId xmlns:a16="http://schemas.microsoft.com/office/drawing/2014/main" id="{1752B5B3-7D14-55CE-D6A4-C83B118AD9D4}"/>
                </a:ext>
              </a:extLst>
            </p:cNvPr>
            <p:cNvSpPr/>
            <p:nvPr/>
          </p:nvSpPr>
          <p:spPr>
            <a:xfrm>
              <a:off x="7596273" y="2411656"/>
              <a:ext cx="492443" cy="492443"/>
            </a:xfrm>
            <a:prstGeom prst="donut">
              <a:avLst>
                <a:gd name="adj" fmla="val 5085"/>
              </a:avLst>
            </a:prstGeom>
            <a:solidFill>
              <a:srgbClr val="00ACFF"/>
            </a:solidFill>
            <a:ln>
              <a:solidFill>
                <a:srgbClr val="00A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0" name="Doughnut 39">
              <a:extLst>
                <a:ext uri="{FF2B5EF4-FFF2-40B4-BE49-F238E27FC236}">
                  <a16:creationId xmlns:a16="http://schemas.microsoft.com/office/drawing/2014/main" id="{018B62E3-C4DA-AF92-553C-B680E5B53D8C}"/>
                </a:ext>
              </a:extLst>
            </p:cNvPr>
            <p:cNvSpPr/>
            <p:nvPr/>
          </p:nvSpPr>
          <p:spPr>
            <a:xfrm>
              <a:off x="7582145" y="2989015"/>
              <a:ext cx="492443" cy="492443"/>
            </a:xfrm>
            <a:prstGeom prst="donut">
              <a:avLst>
                <a:gd name="adj" fmla="val 5085"/>
              </a:avLst>
            </a:prstGeom>
            <a:solidFill>
              <a:srgbClr val="00ACFF"/>
            </a:solidFill>
            <a:ln>
              <a:solidFill>
                <a:srgbClr val="00A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1" name="Doughnut 40">
              <a:extLst>
                <a:ext uri="{FF2B5EF4-FFF2-40B4-BE49-F238E27FC236}">
                  <a16:creationId xmlns:a16="http://schemas.microsoft.com/office/drawing/2014/main" id="{67ECC43C-1197-DAE5-A22B-E9FE9CA5008A}"/>
                </a:ext>
              </a:extLst>
            </p:cNvPr>
            <p:cNvSpPr/>
            <p:nvPr/>
          </p:nvSpPr>
          <p:spPr>
            <a:xfrm>
              <a:off x="7585147" y="3566404"/>
              <a:ext cx="492443" cy="492443"/>
            </a:xfrm>
            <a:prstGeom prst="donut">
              <a:avLst>
                <a:gd name="adj" fmla="val 5085"/>
              </a:avLst>
            </a:prstGeom>
            <a:solidFill>
              <a:srgbClr val="00ACFF"/>
            </a:solidFill>
            <a:ln>
              <a:solidFill>
                <a:srgbClr val="00A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2" name="Doughnut 41">
              <a:extLst>
                <a:ext uri="{FF2B5EF4-FFF2-40B4-BE49-F238E27FC236}">
                  <a16:creationId xmlns:a16="http://schemas.microsoft.com/office/drawing/2014/main" id="{A8580E0E-9936-540E-D39C-84DC5DF97CCC}"/>
                </a:ext>
              </a:extLst>
            </p:cNvPr>
            <p:cNvSpPr/>
            <p:nvPr/>
          </p:nvSpPr>
          <p:spPr>
            <a:xfrm>
              <a:off x="7596266" y="4139158"/>
              <a:ext cx="492443" cy="492443"/>
            </a:xfrm>
            <a:prstGeom prst="donut">
              <a:avLst>
                <a:gd name="adj" fmla="val 5085"/>
              </a:avLst>
            </a:prstGeom>
            <a:solidFill>
              <a:srgbClr val="00ACFF"/>
            </a:solidFill>
            <a:ln>
              <a:solidFill>
                <a:srgbClr val="00A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3" name="Doughnut 42">
              <a:extLst>
                <a:ext uri="{FF2B5EF4-FFF2-40B4-BE49-F238E27FC236}">
                  <a16:creationId xmlns:a16="http://schemas.microsoft.com/office/drawing/2014/main" id="{A276AF62-A12D-06A5-2F60-40685D091436}"/>
                </a:ext>
              </a:extLst>
            </p:cNvPr>
            <p:cNvSpPr/>
            <p:nvPr/>
          </p:nvSpPr>
          <p:spPr>
            <a:xfrm>
              <a:off x="7596266" y="4712288"/>
              <a:ext cx="492443" cy="492443"/>
            </a:xfrm>
            <a:prstGeom prst="donut">
              <a:avLst>
                <a:gd name="adj" fmla="val 5085"/>
              </a:avLst>
            </a:prstGeom>
            <a:solidFill>
              <a:srgbClr val="00ACFF"/>
            </a:solidFill>
            <a:ln>
              <a:solidFill>
                <a:srgbClr val="00A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D17B2CF1-AAAA-D819-B7A5-B5BEAE96B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85547" y="4825582"/>
              <a:ext cx="294508" cy="294508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30F203B-00DB-5F97-D63B-7572C014A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52009" y="3625936"/>
              <a:ext cx="379913" cy="37991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5418B5C-7FD4-C83D-023A-188EA75F6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8337" y="3089505"/>
              <a:ext cx="291717" cy="291717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9C9AEF4-4004-F919-2A2F-66D37CFE3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5625" y="2483280"/>
              <a:ext cx="353595" cy="353595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F38712A-9E8D-935E-1446-FE592FE23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4802" y="4213971"/>
              <a:ext cx="355750" cy="355750"/>
            </a:xfrm>
            <a:prstGeom prst="rect">
              <a:avLst/>
            </a:prstGeom>
          </p:spPr>
        </p:pic>
        <p:sp>
          <p:nvSpPr>
            <p:cNvPr id="49" name="Heart 48">
              <a:extLst>
                <a:ext uri="{FF2B5EF4-FFF2-40B4-BE49-F238E27FC236}">
                  <a16:creationId xmlns:a16="http://schemas.microsoft.com/office/drawing/2014/main" id="{ED9AB684-84BB-31BD-AF05-F1F45978B5BC}"/>
                </a:ext>
              </a:extLst>
            </p:cNvPr>
            <p:cNvSpPr/>
            <p:nvPr/>
          </p:nvSpPr>
          <p:spPr>
            <a:xfrm>
              <a:off x="7779116" y="4324063"/>
              <a:ext cx="125684" cy="139700"/>
            </a:xfrm>
            <a:prstGeom prst="heart">
              <a:avLst/>
            </a:prstGeom>
            <a:solidFill>
              <a:srgbClr val="E30413"/>
            </a:solidFill>
            <a:ln>
              <a:solidFill>
                <a:srgbClr val="E304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9C5B504-DAD5-A707-3AF4-F404DAE3B669}"/>
              </a:ext>
            </a:extLst>
          </p:cNvPr>
          <p:cNvGrpSpPr/>
          <p:nvPr/>
        </p:nvGrpSpPr>
        <p:grpSpPr>
          <a:xfrm>
            <a:off x="3855796" y="5852620"/>
            <a:ext cx="4225927" cy="916172"/>
            <a:chOff x="3439747" y="5624182"/>
            <a:chExt cx="4904153" cy="106321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FF8F534-95EF-8FE2-F436-95FAAF1A3E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747" y="5769671"/>
              <a:ext cx="1030653" cy="80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F305F8D-AF2E-3F9E-40C1-896F22142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46306" y="5882135"/>
              <a:ext cx="1613587" cy="69095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AC35A96-7D95-B3DC-7DA2-12CA9D9AB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21499" y="5624182"/>
              <a:ext cx="1422401" cy="1063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5542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3BB899C-E177-1350-1DB2-11181CB3221A}"/>
              </a:ext>
            </a:extLst>
          </p:cNvPr>
          <p:cNvSpPr/>
          <p:nvPr/>
        </p:nvSpPr>
        <p:spPr>
          <a:xfrm>
            <a:off x="753846" y="668749"/>
            <a:ext cx="10688806" cy="1183677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5D3F08-57FE-41D3-B143-145EEFAD890C}"/>
              </a:ext>
            </a:extLst>
          </p:cNvPr>
          <p:cNvSpPr txBox="1"/>
          <p:nvPr/>
        </p:nvSpPr>
        <p:spPr>
          <a:xfrm>
            <a:off x="1011424" y="633017"/>
            <a:ext cx="104938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Intérêt marqué pour les produits de</a:t>
            </a:r>
          </a:p>
          <a:p>
            <a:pPr algn="just"/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finance durable</a:t>
            </a:r>
          </a:p>
          <a:p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E7C002C-507F-F9D8-E508-6EB64E261E0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5060" y="2325325"/>
            <a:ext cx="843736" cy="84373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A000496-8069-E98A-4C9C-8E18693B7BF6}"/>
              </a:ext>
            </a:extLst>
          </p:cNvPr>
          <p:cNvSpPr/>
          <p:nvPr/>
        </p:nvSpPr>
        <p:spPr bwMode="ltGray">
          <a:xfrm>
            <a:off x="1692585" y="2034815"/>
            <a:ext cx="8806830" cy="319523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400" b="0" dirty="0" err="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00E00A-43ED-83A8-50C5-ED66D05F85D8}"/>
              </a:ext>
            </a:extLst>
          </p:cNvPr>
          <p:cNvGrpSpPr/>
          <p:nvPr/>
        </p:nvGrpSpPr>
        <p:grpSpPr>
          <a:xfrm>
            <a:off x="2456940" y="2171252"/>
            <a:ext cx="8054720" cy="2922363"/>
            <a:chOff x="331881" y="1341768"/>
            <a:chExt cx="5526075" cy="200493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B44736C-8A57-3912-273F-C1C23120A0AC}"/>
                </a:ext>
              </a:extLst>
            </p:cNvPr>
            <p:cNvGrpSpPr/>
            <p:nvPr/>
          </p:nvGrpSpPr>
          <p:grpSpPr>
            <a:xfrm>
              <a:off x="331881" y="1341768"/>
              <a:ext cx="5526075" cy="2004936"/>
              <a:chOff x="331881" y="1341768"/>
              <a:chExt cx="5526075" cy="2004936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B52C4F5-78CE-C12C-2675-CE50C8CC0CA7}"/>
                  </a:ext>
                </a:extLst>
              </p:cNvPr>
              <p:cNvGrpSpPr/>
              <p:nvPr/>
            </p:nvGrpSpPr>
            <p:grpSpPr>
              <a:xfrm>
                <a:off x="331881" y="1341768"/>
                <a:ext cx="5526075" cy="2004936"/>
                <a:chOff x="331881" y="1341768"/>
                <a:chExt cx="5526075" cy="2004936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004C531B-0515-6D15-3028-381A5C5C7273}"/>
                    </a:ext>
                  </a:extLst>
                </p:cNvPr>
                <p:cNvSpPr/>
                <p:nvPr/>
              </p:nvSpPr>
              <p:spPr bwMode="ltGray">
                <a:xfrm>
                  <a:off x="331881" y="1341768"/>
                  <a:ext cx="5526075" cy="200493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400" b="0" dirty="0" err="1"/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414F27D-6915-B5F6-EB08-1B5793D61A64}"/>
                    </a:ext>
                  </a:extLst>
                </p:cNvPr>
                <p:cNvSpPr txBox="1"/>
                <p:nvPr/>
              </p:nvSpPr>
              <p:spPr>
                <a:xfrm>
                  <a:off x="2350220" y="1853798"/>
                  <a:ext cx="3248400" cy="9818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fr-FR" sz="2900" b="1" dirty="0">
                      <a:solidFill>
                        <a:srgbClr val="00447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Intérêt marqué</a:t>
                  </a:r>
                </a:p>
                <a:p>
                  <a:pPr algn="just"/>
                  <a:r>
                    <a:rPr lang="fr-FR" sz="2900" b="1" dirty="0">
                      <a:solidFill>
                        <a:srgbClr val="00447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pour les produits de</a:t>
                  </a:r>
                </a:p>
                <a:p>
                  <a:pPr algn="just"/>
                  <a:r>
                    <a:rPr lang="fr-FR" sz="2900" b="1" dirty="0">
                      <a:solidFill>
                        <a:srgbClr val="00447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la finance durable</a:t>
                  </a:r>
                </a:p>
              </p:txBody>
            </p:sp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D66E5E55-B750-8BCB-DC4D-6B77B3E555E8}"/>
                    </a:ext>
                  </a:extLst>
                </p:cNvPr>
                <p:cNvSpPr/>
                <p:nvPr/>
              </p:nvSpPr>
              <p:spPr>
                <a:xfrm>
                  <a:off x="526975" y="1797007"/>
                  <a:ext cx="1379784" cy="1065850"/>
                </a:xfrm>
                <a:prstGeom prst="roundRect">
                  <a:avLst/>
                </a:prstGeom>
                <a:solidFill>
                  <a:srgbClr val="3CA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LU"/>
                </a:p>
              </p:txBody>
            </p:sp>
            <p:sp>
              <p:nvSpPr>
                <p:cNvPr id="15" name="Triangle 14">
                  <a:extLst>
                    <a:ext uri="{FF2B5EF4-FFF2-40B4-BE49-F238E27FC236}">
                      <a16:creationId xmlns:a16="http://schemas.microsoft.com/office/drawing/2014/main" id="{C9EE89D4-169C-6769-4BDF-D47BDA37B2B6}"/>
                    </a:ext>
                  </a:extLst>
                </p:cNvPr>
                <p:cNvSpPr/>
                <p:nvPr/>
              </p:nvSpPr>
              <p:spPr>
                <a:xfrm rot="5400000">
                  <a:off x="1778681" y="2208674"/>
                  <a:ext cx="437321" cy="290524"/>
                </a:xfrm>
                <a:prstGeom prst="triangle">
                  <a:avLst/>
                </a:prstGeom>
                <a:solidFill>
                  <a:srgbClr val="3CA6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LU"/>
                </a:p>
              </p:txBody>
            </p: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2CA34AE-92A2-DA6D-BA4C-9F5760C749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8328" y="1950633"/>
                <a:ext cx="0" cy="781105"/>
              </a:xfrm>
              <a:prstGeom prst="line">
                <a:avLst/>
              </a:prstGeom>
              <a:ln w="38100">
                <a:solidFill>
                  <a:srgbClr val="3CA64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FA60674-D9CE-32D5-2BAE-C5A4051D11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54" t="40995"/>
            <a:stretch/>
          </p:blipFill>
          <p:spPr>
            <a:xfrm>
              <a:off x="750687" y="2312057"/>
              <a:ext cx="889458" cy="52361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2DA4836-9226-C4CC-AF0B-2F6B1AF6C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0436" y="1897140"/>
              <a:ext cx="470599" cy="47059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47648E2-CDB3-8BB9-D729-0966666A3AA5}"/>
              </a:ext>
            </a:extLst>
          </p:cNvPr>
          <p:cNvGrpSpPr/>
          <p:nvPr/>
        </p:nvGrpSpPr>
        <p:grpSpPr>
          <a:xfrm>
            <a:off x="3855796" y="5852620"/>
            <a:ext cx="4225927" cy="916172"/>
            <a:chOff x="3439747" y="5624182"/>
            <a:chExt cx="4904153" cy="106321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7C8E7B5-7C63-794B-8734-5D31DB1980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747" y="5769671"/>
              <a:ext cx="1030653" cy="80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C2617FA-8D89-6C5F-D23C-949636720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46306" y="5882135"/>
              <a:ext cx="1613587" cy="69095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4403A0A-64A7-0D15-D2BE-F888CB889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21499" y="5624182"/>
              <a:ext cx="1422401" cy="1063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1806613"/>
      </p:ext>
    </p:extLst>
  </p:cSld>
  <p:clrMapOvr>
    <a:masterClrMapping/>
  </p:clrMapOvr>
</p:sld>
</file>

<file path=ppt/theme/theme1.xml><?xml version="1.0" encoding="utf-8"?>
<a:theme xmlns:a="http://schemas.openxmlformats.org/drawingml/2006/main" name="5_Custom Design">
  <a:themeElements>
    <a:clrScheme name="LSFI (test)">
      <a:dk1>
        <a:srgbClr val="000000"/>
      </a:dk1>
      <a:lt1>
        <a:srgbClr val="FFFFFF"/>
      </a:lt1>
      <a:dk2>
        <a:srgbClr val="8FBFC2"/>
      </a:dk2>
      <a:lt2>
        <a:srgbClr val="E7E6E6"/>
      </a:lt2>
      <a:accent1>
        <a:srgbClr val="003366"/>
      </a:accent1>
      <a:accent2>
        <a:srgbClr val="CC3300"/>
      </a:accent2>
      <a:accent3>
        <a:srgbClr val="E30613"/>
      </a:accent3>
      <a:accent4>
        <a:srgbClr val="CC0099"/>
      </a:accent4>
      <a:accent5>
        <a:srgbClr val="CC9933"/>
      </a:accent5>
      <a:accent6>
        <a:srgbClr val="339933"/>
      </a:accent6>
      <a:hlink>
        <a:srgbClr val="0099FF"/>
      </a:hlink>
      <a:folHlink>
        <a:srgbClr val="0033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SFI (test)">
    <a:dk1>
      <a:srgbClr val="000000"/>
    </a:dk1>
    <a:lt1>
      <a:srgbClr val="FFFFFF"/>
    </a:lt1>
    <a:dk2>
      <a:srgbClr val="8FBFC2"/>
    </a:dk2>
    <a:lt2>
      <a:srgbClr val="E7E6E6"/>
    </a:lt2>
    <a:accent1>
      <a:srgbClr val="003366"/>
    </a:accent1>
    <a:accent2>
      <a:srgbClr val="CC3300"/>
    </a:accent2>
    <a:accent3>
      <a:srgbClr val="E30613"/>
    </a:accent3>
    <a:accent4>
      <a:srgbClr val="CC0099"/>
    </a:accent4>
    <a:accent5>
      <a:srgbClr val="CC9933"/>
    </a:accent5>
    <a:accent6>
      <a:srgbClr val="339933"/>
    </a:accent6>
    <a:hlink>
      <a:srgbClr val="0099FF"/>
    </a:hlink>
    <a:folHlink>
      <a:srgbClr val="0033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19777</TotalTime>
  <Words>1169</Words>
  <Application>Microsoft Macintosh PowerPoint</Application>
  <PresentationFormat>Widescreen</PresentationFormat>
  <Paragraphs>211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Arial</vt:lpstr>
      <vt:lpstr>Arial Hebrew</vt:lpstr>
      <vt:lpstr>Avenir Book</vt:lpstr>
      <vt:lpstr>Avenir Next</vt:lpstr>
      <vt:lpstr>Calibri</vt:lpstr>
      <vt:lpstr>Calibri Light</vt:lpstr>
      <vt:lpstr>Courier New</vt:lpstr>
      <vt:lpstr>Helvetica</vt:lpstr>
      <vt:lpstr>Wingdings</vt:lpstr>
      <vt:lpstr>5_Custom Design</vt:lpstr>
      <vt:lpstr>Office Theme</vt:lpstr>
      <vt:lpstr>PowerPoint Presentation</vt:lpstr>
      <vt:lpstr>Agenda</vt:lpstr>
      <vt:lpstr>Intervenants</vt:lpstr>
      <vt:lpstr>Méthodologie </vt:lpstr>
      <vt:lpstr>Aperçu des principales conclusions </vt:lpstr>
      <vt:lpstr>PowerPoint Presentation</vt:lpstr>
      <vt:lpstr>1. Perception de l’impact de la finance durable</vt:lpstr>
      <vt:lpstr>1. Perception de l’impact de la finance durable</vt:lpstr>
      <vt:lpstr>PowerPoint Presentation</vt:lpstr>
      <vt:lpstr>2. Intérêt marqué pour les produits de la finance durable</vt:lpstr>
      <vt:lpstr>2. Intérêt marqué pour les produits de la finance durable</vt:lpstr>
      <vt:lpstr>PowerPoint Presentation</vt:lpstr>
      <vt:lpstr>3. Facteurs déclencheurs d’un investissement </vt:lpstr>
      <vt:lpstr>3. Facteurs déclencheurs d’un investissement </vt:lpstr>
      <vt:lpstr>PowerPoint Presentation</vt:lpstr>
      <vt:lpstr>4. Le rôle du banquier </vt:lpstr>
      <vt:lpstr>PowerPoint Presentation</vt:lpstr>
      <vt:lpstr>5. Compréhension et besoin d’information</vt:lpstr>
      <vt:lpstr>5. Compréhension et besoin d’information</vt:lpstr>
      <vt:lpstr>5. Niveau d’information et investissement dans de produits durables</vt:lpstr>
      <vt:lpstr>Prochaines étapes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MONOGRAM</dc:creator>
  <cp:lastModifiedBy>Maria TAPIA</cp:lastModifiedBy>
  <cp:revision>619</cp:revision>
  <dcterms:created xsi:type="dcterms:W3CDTF">2020-06-29T15:09:25Z</dcterms:created>
  <dcterms:modified xsi:type="dcterms:W3CDTF">2022-09-20T18:57:05Z</dcterms:modified>
</cp:coreProperties>
</file>